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6.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4519" r:id="rId6"/>
    <p:sldMasterId id="2147484540" r:id="rId7"/>
    <p:sldMasterId id="2147484559" r:id="rId8"/>
    <p:sldMasterId id="2147484579" r:id="rId9"/>
    <p:sldMasterId id="2147484601" r:id="rId10"/>
  </p:sldMasterIdLst>
  <p:notesMasterIdLst>
    <p:notesMasterId r:id="rId34"/>
  </p:notesMasterIdLst>
  <p:handoutMasterIdLst>
    <p:handoutMasterId r:id="rId35"/>
  </p:handoutMasterIdLst>
  <p:sldIdLst>
    <p:sldId id="256" r:id="rId11"/>
    <p:sldId id="3881" r:id="rId12"/>
    <p:sldId id="2076137216" r:id="rId13"/>
    <p:sldId id="2076137217" r:id="rId14"/>
    <p:sldId id="2076137218" r:id="rId15"/>
    <p:sldId id="2076137214" r:id="rId16"/>
    <p:sldId id="2076137151" r:id="rId17"/>
    <p:sldId id="2076137210" r:id="rId18"/>
    <p:sldId id="2076137220" r:id="rId19"/>
    <p:sldId id="12040" r:id="rId20"/>
    <p:sldId id="2076137211" r:id="rId21"/>
    <p:sldId id="2076137172" r:id="rId22"/>
    <p:sldId id="2076137221" r:id="rId23"/>
    <p:sldId id="2076137223" r:id="rId24"/>
    <p:sldId id="2076137222" r:id="rId25"/>
    <p:sldId id="2076137215" r:id="rId26"/>
    <p:sldId id="6087" r:id="rId27"/>
    <p:sldId id="11920" r:id="rId28"/>
    <p:sldId id="2076136559" r:id="rId29"/>
    <p:sldId id="2076136570" r:id="rId30"/>
    <p:sldId id="1951" r:id="rId31"/>
    <p:sldId id="2076137224" r:id="rId32"/>
    <p:sldId id="297"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Light Template" id="{E1C8FB21-FF75-44A0-8090-B2FB240B014B}">
          <p14:sldIdLst>
            <p14:sldId id="256"/>
            <p14:sldId id="3881"/>
            <p14:sldId id="2076137216"/>
            <p14:sldId id="2076137217"/>
            <p14:sldId id="2076137218"/>
            <p14:sldId id="2076137214"/>
            <p14:sldId id="2076137151"/>
            <p14:sldId id="2076137210"/>
            <p14:sldId id="2076137220"/>
            <p14:sldId id="12040"/>
            <p14:sldId id="2076137211"/>
            <p14:sldId id="2076137172"/>
            <p14:sldId id="2076137221"/>
            <p14:sldId id="2076137223"/>
            <p14:sldId id="2076137222"/>
            <p14:sldId id="2076137215"/>
            <p14:sldId id="6087"/>
            <p14:sldId id="11920"/>
            <p14:sldId id="2076136559"/>
            <p14:sldId id="2076136570"/>
            <p14:sldId id="1951"/>
            <p14:sldId id="2076137224"/>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6E6E6"/>
    <a:srgbClr val="0078D7"/>
    <a:srgbClr val="000000"/>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5C8CF1-445F-4C00-8F97-85942D78BDF0}" v="14" dt="2020-06-30T12:37:24.1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35" autoAdjust="0"/>
  </p:normalViewPr>
  <p:slideViewPr>
    <p:cSldViewPr snapToGrid="0">
      <p:cViewPr varScale="1">
        <p:scale>
          <a:sx n="86" d="100"/>
          <a:sy n="86" d="100"/>
        </p:scale>
        <p:origin x="30" y="3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21" Type="http://schemas.openxmlformats.org/officeDocument/2006/relationships/slide" Target="slides/slide11.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handoutMaster" Target="handoutMasters/handoutMaster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7/1/2020 5:01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30T07:15:41.849"/>
    </inkml:context>
    <inkml:brush xml:id="br0">
      <inkml:brushProperty name="width" value="0.05" units="cm"/>
      <inkml:brushProperty name="height" value="0.05" units="cm"/>
    </inkml:brush>
  </inkml:definitions>
  <inkml:trace contextRef="#ctx0" brushRef="#br0">73 18 9215 0 0,'-16'-6'816'0'0,"0"2"-656"0"0,-1 1-160 0 0,4 2 0 0 0,2-3 1672 0 0,11 4 304 0 0,0 0 56 0 0,0 0 16 0 0,0 13-2256 0 0,3 5-448 0 0,2 2-88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30T07:15:41.849"/>
    </inkml:context>
    <inkml:brush xml:id="br0">
      <inkml:brushProperty name="width" value="0.05" units="cm"/>
      <inkml:brushProperty name="height" value="0.05" units="cm"/>
    </inkml:brush>
  </inkml:definitions>
  <inkml:trace contextRef="#ctx0" brushRef="#br0">73 18 9215 0 0,'-16'-6'816'0'0,"0"2"-656"0"0,-1 1-160 0 0,4 2 0 0 0,2-3 1672 0 0,11 4 304 0 0,0 0 56 0 0,0 0 16 0 0,0 13-2256 0 0,3 5-448 0 0,2 2-88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6-30T07:15:41.849"/>
    </inkml:context>
    <inkml:brush xml:id="br0">
      <inkml:brushProperty name="width" value="0.05" units="cm"/>
      <inkml:brushProperty name="height" value="0.05" units="cm"/>
    </inkml:brush>
  </inkml:definitions>
  <inkml:trace contextRef="#ctx0" brushRef="#br0">73 18 9215 0 0,'-16'-6'816'0'0,"0"2"-656"0"0,-1 1-160 0 0,4 2 0 0 0,2-3 1672 0 0,11 4 304 0 0,0 0 56 0 0,0 0 16 0 0,0 13-2256 0 0,3 5-448 0 0,2 2-88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7/1/2020 5:01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4205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Lato"/>
              </a:rPr>
              <a:t>There are many approaches to conceptualizing fairness. In </a:t>
            </a:r>
            <a:r>
              <a:rPr lang="en-US" b="0" i="0" dirty="0" err="1">
                <a:solidFill>
                  <a:srgbClr val="333333"/>
                </a:solidFill>
                <a:effectLst/>
                <a:latin typeface="Lato"/>
              </a:rPr>
              <a:t>Fairlearn</a:t>
            </a:r>
            <a:r>
              <a:rPr lang="en-US" b="0" i="0" dirty="0">
                <a:solidFill>
                  <a:srgbClr val="333333"/>
                </a:solidFill>
                <a:effectLst/>
                <a:latin typeface="Lato"/>
              </a:rPr>
              <a:t>, we follow the approach known as group fairness, which asks: </a:t>
            </a:r>
            <a:r>
              <a:rPr lang="en-US" b="0" i="1" dirty="0">
                <a:solidFill>
                  <a:srgbClr val="333333"/>
                </a:solidFill>
                <a:effectLst/>
                <a:latin typeface="Lato"/>
              </a:rPr>
              <a:t>Which groups of individuals are at risk for experiencing harms?</a:t>
            </a:r>
            <a:endParaRPr lang="en-US" b="0" i="0" dirty="0">
              <a:solidFill>
                <a:srgbClr val="333333"/>
              </a:solidFill>
              <a:effectLst/>
              <a:latin typeface="Lato"/>
            </a:endParaRPr>
          </a:p>
          <a:p>
            <a:pPr algn="l"/>
            <a:r>
              <a:rPr lang="en-US" b="0" i="0" dirty="0">
                <a:solidFill>
                  <a:srgbClr val="333333"/>
                </a:solidFill>
                <a:effectLst/>
                <a:latin typeface="Lato"/>
              </a:rPr>
              <a:t>The relevant groups (also called subpopulations) are defined using </a:t>
            </a:r>
            <a:r>
              <a:rPr lang="en-US" b="1" i="0" dirty="0">
                <a:solidFill>
                  <a:srgbClr val="333333"/>
                </a:solidFill>
                <a:effectLst/>
                <a:latin typeface="Lato"/>
              </a:rPr>
              <a:t>sensitive features</a:t>
            </a:r>
            <a:r>
              <a:rPr lang="en-US" b="0" i="0" dirty="0">
                <a:solidFill>
                  <a:srgbClr val="333333"/>
                </a:solidFill>
                <a:effectLst/>
                <a:latin typeface="Lato"/>
              </a:rPr>
              <a:t> (or sensitive attributes), which are passed to a </a:t>
            </a:r>
            <a:r>
              <a:rPr lang="en-US" b="0" i="0" dirty="0" err="1">
                <a:solidFill>
                  <a:srgbClr val="333333"/>
                </a:solidFill>
                <a:effectLst/>
                <a:latin typeface="Lato"/>
              </a:rPr>
              <a:t>Fairlearn</a:t>
            </a:r>
            <a:r>
              <a:rPr lang="en-US" b="0" i="0" dirty="0">
                <a:solidFill>
                  <a:srgbClr val="333333"/>
                </a:solidFill>
                <a:effectLst/>
                <a:latin typeface="Lato"/>
              </a:rPr>
              <a:t> estimator as a vector or a matrix called </a:t>
            </a:r>
            <a:r>
              <a:rPr lang="en-US" b="0" i="0" dirty="0" err="1">
                <a:solidFill>
                  <a:srgbClr val="333333"/>
                </a:solidFill>
                <a:effectLst/>
                <a:latin typeface="Lato"/>
              </a:rPr>
              <a:t>sensitive_features</a:t>
            </a:r>
            <a:r>
              <a:rPr lang="en-US" b="0" i="0" dirty="0">
                <a:solidFill>
                  <a:srgbClr val="333333"/>
                </a:solidFill>
                <a:effectLst/>
                <a:latin typeface="Lato"/>
              </a:rPr>
              <a:t> (even if it is only one feature). The term suggests that the system designer should be sensitive to these features when assessing group fairness. Although these features may sometimes have privacy implications (e.g., gender or age) in other cases they may not (e.g., whether or not someone is a native speaker of a particular language). Moreover, the word sensitive does not imply that these features should not be used to make predictions – indeed, in some cases it may be better to include them.</a:t>
            </a:r>
          </a:p>
          <a:p>
            <a:pPr algn="l"/>
            <a:r>
              <a:rPr lang="en-US" b="0" i="0" dirty="0">
                <a:solidFill>
                  <a:srgbClr val="333333"/>
                </a:solidFill>
                <a:effectLst/>
                <a:latin typeface="Lato"/>
              </a:rPr>
              <a:t>Fairness literature also uses the term </a:t>
            </a:r>
            <a:r>
              <a:rPr lang="en-US" b="0" i="1" dirty="0">
                <a:solidFill>
                  <a:srgbClr val="333333"/>
                </a:solidFill>
                <a:effectLst/>
                <a:latin typeface="Lato"/>
              </a:rPr>
              <a:t>protected attribute</a:t>
            </a:r>
            <a:r>
              <a:rPr lang="en-US" b="0" i="0" dirty="0">
                <a:solidFill>
                  <a:srgbClr val="333333"/>
                </a:solidFill>
                <a:effectLst/>
                <a:latin typeface="Lato"/>
              </a:rPr>
              <a:t> in a similar sense as sensitive feature. The term is based on anti-discrimination laws that define specific </a:t>
            </a:r>
            <a:r>
              <a:rPr lang="en-US" b="0" i="1" dirty="0">
                <a:solidFill>
                  <a:srgbClr val="333333"/>
                </a:solidFill>
                <a:effectLst/>
                <a:latin typeface="Lato"/>
              </a:rPr>
              <a:t>protected classes</a:t>
            </a:r>
            <a:r>
              <a:rPr lang="en-US" b="0" i="0" dirty="0">
                <a:solidFill>
                  <a:srgbClr val="333333"/>
                </a:solidFill>
                <a:effectLst/>
                <a:latin typeface="Lato"/>
              </a:rPr>
              <a:t>. Since we seek to apply group fairness in a wider range of settings, we avoid this term.</a:t>
            </a:r>
          </a:p>
          <a:p>
            <a:br>
              <a:rPr lang="en-US" b="0" i="0" dirty="0">
                <a:solidFill>
                  <a:srgbClr val="333333"/>
                </a:solidFill>
                <a:effectLst/>
                <a:latin typeface="Lato"/>
              </a:rPr>
            </a:b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4221E58-5A5F-3043-9559-8785D58C8F2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9139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Broadly</a:t>
            </a:r>
            <a:r>
              <a:rPr lang="en-US"/>
              <a:t> speaking, based on the Taxonomy developed by Hanna and her collaborators at MSR there</a:t>
            </a:r>
            <a:r>
              <a:rPr lang="en-US">
                <a:cs typeface="Calibri"/>
              </a:rPr>
              <a:t> are 5 different types of harm that can occur in a machine learning system and while I have the definitions of all of them on this slide, for the scope of this project, we just focus on two of these harms.</a:t>
            </a:r>
            <a:endParaRPr lang="en-US"/>
          </a:p>
          <a:p>
            <a:endParaRPr lang="en-US">
              <a:cs typeface="Calibri"/>
            </a:endParaRPr>
          </a:p>
          <a:p>
            <a:r>
              <a:rPr lang="en-US">
                <a:cs typeface="Calibri"/>
              </a:rPr>
              <a:t>Allocation: which is the harms that can occur when AI systems extend or withhold opportunities, resources, or information to specific groups of people.</a:t>
            </a:r>
          </a:p>
          <a:p>
            <a:endParaRPr lang="en-US">
              <a:cs typeface="Calibri"/>
            </a:endParaRPr>
          </a:p>
          <a:p>
            <a:r>
              <a:rPr lang="en-US">
                <a:cs typeface="Calibri"/>
              </a:rPr>
              <a:t>Quality of service: whether a system works as well for one person as it does for another. The example of the face recognition from my previous slide highlights this harm.</a:t>
            </a:r>
          </a:p>
          <a:p>
            <a:endParaRPr lang="en-US">
              <a:cs typeface="Calibri"/>
            </a:endParaRPr>
          </a:p>
          <a:p>
            <a:r>
              <a:rPr lang="en-US">
                <a:cs typeface="Calibri"/>
              </a:rPr>
              <a:t>Stereotyping: AI systems can reinforce existing societal stereotypes, sometimes in ways that can be difficult to anticipate</a:t>
            </a:r>
            <a:endParaRPr lang="en-US"/>
          </a:p>
          <a:p>
            <a:r>
              <a:rPr lang="en-US">
                <a:cs typeface="Calibri"/>
              </a:rPr>
              <a:t>Denigration: Denigration occurs when an AI system is actively derogatory or offensive</a:t>
            </a:r>
            <a:endParaRPr lang="en-US"/>
          </a:p>
          <a:p>
            <a:r>
              <a:rPr lang="en-US">
                <a:cs typeface="Calibri"/>
              </a:rPr>
              <a:t>Over- or under-representation: This type of harm can arise when AI systems over-represent, under-represent, or even erase particular groups of people or subpopulations.</a:t>
            </a:r>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DD111A-E7B4-4D1C-8204-E9053B101C9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6250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7/1/2020 5:01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52396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7/1/2020 5:01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65622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7/1/2020 5:01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13386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4568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rPr>
              <a:pPr marL="0" marR="0" lvl="0" indent="0" algn="r" defTabSz="976573" rtl="0" eaLnBrk="1" fontAlgn="auto" latinLnBrk="0" hangingPunct="1">
                <a:lnSpc>
                  <a:spcPct val="100000"/>
                </a:lnSpc>
                <a:spcBef>
                  <a:spcPts val="0"/>
                </a:spcBef>
                <a:spcAft>
                  <a:spcPts val="0"/>
                </a:spcAft>
                <a:buClrTx/>
                <a:buSzTx/>
                <a:buFontTx/>
                <a:buNone/>
                <a:tabLst/>
                <a:defRPr/>
              </a:pPr>
              <a:t>7/1/2020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rPr>
              <a:pPr marL="0" marR="0" lvl="0" indent="0" algn="r" defTabSz="97657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84819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panose="020B0502040204020203" pitchFamily="34" charset="0"/>
                <a:ea typeface="+mn-ea"/>
                <a:cs typeface="+mn-cs"/>
              </a:rPr>
              <a:t>And with the launch of the Responsible AI module within the AI Business School (and upcoming launch of V2) we are empowering customers with insights, practices and tools for them to develop and use AI responsibly</a:t>
            </a:r>
            <a:endParaRPr lang="en-US" sz="800"/>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3255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430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7/1/2020 5:03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65622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5AE2088-8A48-4824-A1CB-81E9FC54B8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D2AEFB2-3B85-124A-AB40-6D5CE69C3440}"/>
              </a:ext>
            </a:extLst>
          </p:cNvPr>
          <p:cNvSpPr>
            <a:spLocks noGrp="1"/>
          </p:cNvSpPr>
          <p:nvPr>
            <p:ph type="body" idx="1"/>
          </p:nvPr>
        </p:nvSpPr>
        <p:spPr/>
        <p:txBody>
          <a:bodyPr/>
          <a:lstStyle/>
          <a:p>
            <a:r>
              <a:rPr lang="en-US"/>
              <a:t>At Microsoft, as a foundation to guide our thinking, we defined 6 ethical principles that AI systems should adhere to </a:t>
            </a:r>
          </a:p>
          <a:p>
            <a:endParaRPr lang="en-US"/>
          </a:p>
          <a:p>
            <a:r>
              <a:rPr lang="en-US"/>
              <a:t>The first 4 (fairness, </a:t>
            </a:r>
            <a:r>
              <a:rPr lang="en-US" err="1"/>
              <a:t>reliability&amp;safety</a:t>
            </a:r>
            <a:r>
              <a:rPr lang="en-US"/>
              <a:t>, </a:t>
            </a:r>
            <a:r>
              <a:rPr lang="en-US" err="1"/>
              <a:t>privacy&amp;security</a:t>
            </a:r>
            <a:r>
              <a:rPr lang="en-US"/>
              <a:t> and inclusiveness) represent key properties that the system should achieve.</a:t>
            </a:r>
          </a:p>
          <a:p>
            <a:endParaRPr lang="en-US"/>
          </a:p>
          <a:p>
            <a:r>
              <a:rPr lang="en-US"/>
              <a:t>The second 2 (transparency and accountability) are underneath all of the other principles and guide how we design, implement and operationalize AI systems</a:t>
            </a:r>
          </a:p>
          <a:p>
            <a:endParaRPr lang="en-US"/>
          </a:p>
        </p:txBody>
      </p:sp>
    </p:spTree>
    <p:extLst>
      <p:ext uri="{BB962C8B-B14F-4D97-AF65-F5344CB8AC3E}">
        <p14:creationId xmlns:p14="http://schemas.microsoft.com/office/powerpoint/2010/main" val="3419827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69DC94B-DB72-488C-A100-9C8F7341285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7/1/2020 5:01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88487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86A11C-0787-4780-8793-0CAEFB7023A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9524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86A11C-0787-4780-8793-0CAEFB7023A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060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86A11C-0787-4780-8793-0CAEFB7023A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664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86A11C-0787-4780-8793-0CAEFB7023A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2411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7/1/2020 5:01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447475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DD111A-E7B4-4D1C-8204-E9053B101C9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834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7/1/2020 5:01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1628502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6.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a:t>Session Code</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35611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7738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191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867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424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496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151773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9333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3_Title Only">
    <p:bg bwMode="gray">
      <p:bgPr>
        <a:solidFill>
          <a:srgbClr val="DE5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1"/>
            <a:ext cx="12436475" cy="683264"/>
          </a:xfrm>
        </p:spPr>
        <p:txBody>
          <a:bodyPr/>
          <a:lstStyle/>
          <a:p>
            <a:endParaRPr lang="en-US"/>
          </a:p>
        </p:txBody>
      </p:sp>
    </p:spTree>
    <p:extLst>
      <p:ext uri="{BB962C8B-B14F-4D97-AF65-F5344CB8AC3E}">
        <p14:creationId xmlns:p14="http://schemas.microsoft.com/office/powerpoint/2010/main" val="183400402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_Title Only">
    <p:bg bwMode="gray">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274320" y="171584"/>
            <a:ext cx="11889566" cy="963720"/>
          </a:xfrm>
        </p:spPr>
        <p:txBody>
          <a:bodyPr anchor="b" anchorCtr="0"/>
          <a:lstStyle>
            <a:lvl1pPr>
              <a:defRPr sz="3060" cap="all" baseline="0">
                <a:solidFill>
                  <a:schemeClr val="bg1"/>
                </a:solidFill>
              </a:defRPr>
            </a:lvl1pPr>
          </a:lstStyle>
          <a:p>
            <a:r>
              <a:rPr lang="en-US"/>
              <a:t>Click to edit Master title style</a:t>
            </a:r>
          </a:p>
        </p:txBody>
      </p:sp>
      <p:sp>
        <p:nvSpPr>
          <p:cNvPr id="8" name="Picture Placeholder 7"/>
          <p:cNvSpPr>
            <a:spLocks noGrp="1"/>
          </p:cNvSpPr>
          <p:nvPr>
            <p:ph type="pic" sz="quarter" idx="10"/>
          </p:nvPr>
        </p:nvSpPr>
        <p:spPr>
          <a:xfrm>
            <a:off x="0" y="1196141"/>
            <a:ext cx="12436475" cy="683264"/>
          </a:xfrm>
        </p:spPr>
        <p:txBody>
          <a:bodyPr/>
          <a:lstStyle/>
          <a:p>
            <a:endParaRPr lang="en-US"/>
          </a:p>
        </p:txBody>
      </p:sp>
    </p:spTree>
    <p:extLst>
      <p:ext uri="{BB962C8B-B14F-4D97-AF65-F5344CB8AC3E}">
        <p14:creationId xmlns:p14="http://schemas.microsoft.com/office/powerpoint/2010/main" val="296086530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283254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1756602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049739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945172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219066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18191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059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6929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2939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1211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1352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04861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25257805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058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a:t>Square photo layout with smaller text</a:t>
            </a:r>
          </a:p>
        </p:txBody>
      </p:sp>
    </p:spTree>
    <p:extLst>
      <p:ext uri="{BB962C8B-B14F-4D97-AF65-F5344CB8AC3E}">
        <p14:creationId xmlns:p14="http://schemas.microsoft.com/office/powerpoint/2010/main" val="8510648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22585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68968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64543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61175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703829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7187849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21308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8230374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6385541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4422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78196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3907874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5477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90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4850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62515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02146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EC82A-908A-4A09-A9E7-39D5FA5C2A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AA2C1-1473-4A9F-B9C2-C519B529D3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A2C88-6DEB-4243-802F-E1DCDAEA72C1}"/>
              </a:ext>
            </a:extLst>
          </p:cNvPr>
          <p:cNvSpPr>
            <a:spLocks noGrp="1"/>
          </p:cNvSpPr>
          <p:nvPr>
            <p:ph type="dt" sz="half" idx="10"/>
          </p:nvPr>
        </p:nvSpPr>
        <p:spPr/>
        <p:txBody>
          <a:bodyPr/>
          <a:lstStyle/>
          <a:p>
            <a:fld id="{F18260D1-8CC0-47BC-A760-37CB86DB51D2}" type="datetimeFigureOut">
              <a:rPr lang="en-US" smtClean="0"/>
              <a:t>7/1/2020</a:t>
            </a:fld>
            <a:endParaRPr lang="en-US"/>
          </a:p>
        </p:txBody>
      </p:sp>
      <p:sp>
        <p:nvSpPr>
          <p:cNvPr id="5" name="Footer Placeholder 4">
            <a:extLst>
              <a:ext uri="{FF2B5EF4-FFF2-40B4-BE49-F238E27FC236}">
                <a16:creationId xmlns:a16="http://schemas.microsoft.com/office/drawing/2014/main" id="{16AC9788-3A8A-4387-8D92-6A4187154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90A52-DFC3-4C6B-BB3C-311B83CCCB29}"/>
              </a:ext>
            </a:extLst>
          </p:cNvPr>
          <p:cNvSpPr>
            <a:spLocks noGrp="1"/>
          </p:cNvSpPr>
          <p:nvPr>
            <p:ph type="sldNum" sz="quarter" idx="12"/>
          </p:nvPr>
        </p:nvSpPr>
        <p:spPr/>
        <p:txBody>
          <a:bodyPr/>
          <a:lstStyle/>
          <a:p>
            <a:fld id="{6D120187-B777-457A-BFFA-AB6EDA9A7039}" type="slidenum">
              <a:rPr lang="en-US" smtClean="0"/>
              <a:t>‹#›</a:t>
            </a:fld>
            <a:endParaRPr lang="en-US"/>
          </a:p>
        </p:txBody>
      </p:sp>
    </p:spTree>
    <p:extLst>
      <p:ext uri="{BB962C8B-B14F-4D97-AF65-F5344CB8AC3E}">
        <p14:creationId xmlns:p14="http://schemas.microsoft.com/office/powerpoint/2010/main" val="241233189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lide Photo_Option">
    <p:bg>
      <p:bgPr>
        <a:solidFill>
          <a:srgbClr val="0E2B4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411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010960"/>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5" name="Shape 55"/>
          <p:cNvSpPr>
            <a:spLocks noGrp="1"/>
          </p:cNvSpPr>
          <p:nvPr>
            <p:ph type="title"/>
          </p:nvPr>
        </p:nvSpPr>
        <p:spPr>
          <a:prstGeom prst="rect">
            <a:avLst/>
          </a:prstGeom>
        </p:spPr>
        <p:txBody>
          <a:bodyPr/>
          <a:lstStyle/>
          <a:p>
            <a:r>
              <a:t>Title Text</a:t>
            </a:r>
          </a:p>
        </p:txBody>
      </p:sp>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28866418"/>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3011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240185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407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451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0720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71595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5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84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7755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1328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2215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4940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16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245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51725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10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512263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43055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a:t>Session Code</a:t>
            </a:r>
          </a:p>
        </p:txBody>
      </p:sp>
    </p:spTree>
    <p:extLst>
      <p:ext uri="{BB962C8B-B14F-4D97-AF65-F5344CB8AC3E}">
        <p14:creationId xmlns:p14="http://schemas.microsoft.com/office/powerpoint/2010/main" val="145199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66495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42802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530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42503290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3314007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12417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611036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25136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76997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673221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08107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219901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148452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81756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340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29443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396655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917963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121905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3048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59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22919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6339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04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099283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0999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71090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0983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5886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130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11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1444923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35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057099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03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8047017" y="291533"/>
            <a:ext cx="4023345" cy="553998"/>
          </a:xfrm>
          <a:noFill/>
        </p:spPr>
        <p:txBody>
          <a:bodyPr vert="horz" wrap="square" lIns="164592" tIns="109728" rIns="164592" bIns="109728" rtlCol="0">
            <a:spAutoFit/>
          </a:bodyPr>
          <a:lstStyle>
            <a:lvl1pPr marL="0" indent="0" algn="r">
              <a:buNone/>
              <a:defRPr lang="en-US" sz="2400" dirty="0">
                <a:gradFill>
                  <a:gsLst>
                    <a:gs pos="91000">
                      <a:schemeClr val="tx1"/>
                    </a:gs>
                    <a:gs pos="0">
                      <a:schemeClr val="tx1"/>
                    </a:gs>
                  </a:gsLst>
                  <a:lin ang="5400000" scaled="0"/>
                </a:gradFill>
                <a:latin typeface="+mn-lt"/>
              </a:defRPr>
            </a:lvl1pPr>
          </a:lstStyle>
          <a:p>
            <a:pPr marL="228600" lvl="0" indent="-228600">
              <a:spcBef>
                <a:spcPts val="0"/>
              </a:spcBef>
            </a:pPr>
            <a:r>
              <a:rPr lang="en-US"/>
              <a:t>Session Code</a:t>
            </a:r>
          </a:p>
        </p:txBody>
      </p:sp>
    </p:spTree>
    <p:extLst>
      <p:ext uri="{BB962C8B-B14F-4D97-AF65-F5344CB8AC3E}">
        <p14:creationId xmlns:p14="http://schemas.microsoft.com/office/powerpoint/2010/main" val="1875784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5571636"/>
          </a:xfrm>
          <a:prstGeom prst="rect">
            <a:avLst/>
          </a:prstGeom>
        </p:spPr>
      </p:pic>
      <p:sp>
        <p:nvSpPr>
          <p:cNvPr id="8" name="Rectangle 7"/>
          <p:cNvSpPr/>
          <p:nvPr userDrawn="1"/>
        </p:nvSpPr>
        <p:spPr bwMode="auto">
          <a:xfrm>
            <a:off x="1681" y="4960287"/>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90" y="5357957"/>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9"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7"/>
            <a:ext cx="4684259" cy="2034239"/>
          </a:xfrm>
          <a:prstGeom prst="rect">
            <a:avLst/>
          </a:prstGeom>
        </p:spPr>
      </p:pic>
    </p:spTree>
    <p:extLst>
      <p:ext uri="{BB962C8B-B14F-4D97-AF65-F5344CB8AC3E}">
        <p14:creationId xmlns:p14="http://schemas.microsoft.com/office/powerpoint/2010/main" val="4060779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4"/>
            <a:ext cx="2743200" cy="461665"/>
          </a:xfrm>
        </p:spPr>
        <p:txBody>
          <a:bodyPr/>
          <a:lstStyle>
            <a:lvl1pPr marL="0" marR="0" indent="0" algn="r"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82738" y="6041342"/>
            <a:ext cx="1659463" cy="672108"/>
          </a:xfrm>
          <a:prstGeom prst="rect">
            <a:avLst/>
          </a:prstGeom>
        </p:spPr>
        <p:txBody>
          <a:bodyPr wrap="none" lIns="182854" tIns="146283" rIns="182854" bIns="146283">
            <a:spAutoFit/>
          </a:bodyPr>
          <a:lstStyle/>
          <a:p>
            <a:r>
              <a:rPr lang="en-US" sz="2400">
                <a:gradFill>
                  <a:gsLst>
                    <a:gs pos="2597">
                      <a:schemeClr val="tx1"/>
                    </a:gs>
                    <a:gs pos="18182">
                      <a:schemeClr val="tx1"/>
                    </a:gs>
                  </a:gsLst>
                  <a:lin ang="5400000" scaled="1"/>
                </a:gradFill>
              </a:rPr>
              <a:t>#</a:t>
            </a:r>
            <a:r>
              <a:rPr lang="en-US" sz="2400" err="1">
                <a:gradFill>
                  <a:gsLst>
                    <a:gs pos="2597">
                      <a:schemeClr val="tx1"/>
                    </a:gs>
                    <a:gs pos="18182">
                      <a:schemeClr val="tx1"/>
                    </a:gs>
                  </a:gsLst>
                  <a:lin ang="5400000" scaled="1"/>
                </a:gradFill>
              </a:rPr>
              <a:t>MSBuild</a:t>
            </a:r>
            <a:endParaRPr lang="en-US" sz="240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13626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31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31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3934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3743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76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37315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48984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56891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image" Target="../media/image1.emf"/><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1.emf"/><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image" Target="../media/image1.emf"/><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10" Type="http://schemas.openxmlformats.org/officeDocument/2006/relationships/slideLayout" Target="../slideLayouts/slideLayout81.xml"/><Relationship Id="rId19" Type="http://schemas.openxmlformats.org/officeDocument/2006/relationships/theme" Target="../theme/theme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image" Target="../media/image1.emf"/><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image" Target="../media/image13.emf"/><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theme" Target="../theme/theme7.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8" Type="http://schemas.openxmlformats.org/officeDocument/2006/relationships/slideLayout" Target="../slideLayouts/slideLayout118.xml"/><Relationship Id="rId3"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133270148"/>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5" r:id="rId16"/>
    <p:sldLayoutId id="2147484536" r:id="rId17"/>
    <p:sldLayoutId id="214748457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058045693"/>
      </p:ext>
    </p:extLst>
  </p:cSld>
  <p:clrMap bg1="dk1" tx1="lt1" bg2="dk2" tx2="lt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1" r:id="rId11"/>
    <p:sldLayoutId id="2147484552" r:id="rId12"/>
    <p:sldLayoutId id="2147484553" r:id="rId13"/>
    <p:sldLayoutId id="2147484554" r:id="rId14"/>
    <p:sldLayoutId id="2147484555" r:id="rId15"/>
    <p:sldLayoutId id="2147484556" r:id="rId16"/>
    <p:sldLayoutId id="2147484557" r:id="rId17"/>
    <p:sldLayoutId id="2147484558"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881434266"/>
      </p:ext>
    </p:extLst>
  </p:cSld>
  <p:clrMap bg1="lt1" tx1="dk1" bg2="lt2" tx2="dk2" accent1="accent1" accent2="accent2" accent3="accent3" accent4="accent4" accent5="accent5" accent6="accent6" hlink="hlink" folHlink="folHlink"/>
  <p:sldLayoutIdLst>
    <p:sldLayoutId id="2147484560" r:id="rId1"/>
    <p:sldLayoutId id="2147484561" r:id="rId2"/>
    <p:sldLayoutId id="2147484562" r:id="rId3"/>
    <p:sldLayoutId id="2147484563" r:id="rId4"/>
    <p:sldLayoutId id="2147484564" r:id="rId5"/>
    <p:sldLayoutId id="2147484565" r:id="rId6"/>
    <p:sldLayoutId id="2147484566" r:id="rId7"/>
    <p:sldLayoutId id="2147484567" r:id="rId8"/>
    <p:sldLayoutId id="2147484568" r:id="rId9"/>
    <p:sldLayoutId id="2147484569" r:id="rId10"/>
    <p:sldLayoutId id="2147484570" r:id="rId11"/>
    <p:sldLayoutId id="2147484571" r:id="rId12"/>
    <p:sldLayoutId id="2147484572" r:id="rId13"/>
    <p:sldLayoutId id="2147484573" r:id="rId14"/>
    <p:sldLayoutId id="2147484574" r:id="rId15"/>
    <p:sldLayoutId id="2147484575" r:id="rId16"/>
    <p:sldLayoutId id="2147484576" r:id="rId17"/>
    <p:sldLayoutId id="2147484577"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692177146"/>
      </p:ext>
    </p:extLst>
  </p:cSld>
  <p:clrMap bg1="lt1" tx1="dk1" bg2="lt2" tx2="dk2" accent1="accent1" accent2="accent2" accent3="accent3" accent4="accent4" accent5="accent5" accent6="accent6" hlink="hlink" folHlink="folHlink"/>
  <p:sldLayoutIdLst>
    <p:sldLayoutId id="2147484580" r:id="rId1"/>
    <p:sldLayoutId id="2147484581" r:id="rId2"/>
    <p:sldLayoutId id="2147484582" r:id="rId3"/>
    <p:sldLayoutId id="2147484583" r:id="rId4"/>
    <p:sldLayoutId id="2147484584" r:id="rId5"/>
    <p:sldLayoutId id="2147484585" r:id="rId6"/>
    <p:sldLayoutId id="2147484586" r:id="rId7"/>
    <p:sldLayoutId id="2147484587" r:id="rId8"/>
    <p:sldLayoutId id="2147484588" r:id="rId9"/>
    <p:sldLayoutId id="2147484589" r:id="rId10"/>
    <p:sldLayoutId id="2147484590" r:id="rId11"/>
    <p:sldLayoutId id="2147484591" r:id="rId12"/>
    <p:sldLayoutId id="2147484592" r:id="rId13"/>
    <p:sldLayoutId id="2147484593" r:id="rId14"/>
    <p:sldLayoutId id="2147484594" r:id="rId15"/>
    <p:sldLayoutId id="2147484595" r:id="rId16"/>
    <p:sldLayoutId id="2147484596" r:id="rId17"/>
    <p:sldLayoutId id="2147484597" r:id="rId18"/>
    <p:sldLayoutId id="2147484598" r:id="rId19"/>
    <p:sldLayoutId id="2147484599" r:id="rId20"/>
    <p:sldLayoutId id="2147484600" r:id="rId2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851912436"/>
      </p:ext>
    </p:extLst>
  </p:cSld>
  <p:clrMap bg1="lt1" tx1="dk1" bg2="lt2" tx2="dk2" accent1="accent1" accent2="accent2" accent3="accent3" accent4="accent4" accent5="accent5" accent6="accent6" hlink="hlink" folHlink="folHlink"/>
  <p:sldLayoutIdLst>
    <p:sldLayoutId id="2147484602" r:id="rId1"/>
    <p:sldLayoutId id="2147484603" r:id="rId2"/>
    <p:sldLayoutId id="2147484604" r:id="rId3"/>
    <p:sldLayoutId id="2147484605" r:id="rId4"/>
    <p:sldLayoutId id="2147484606" r:id="rId5"/>
    <p:sldLayoutId id="2147484607" r:id="rId6"/>
    <p:sldLayoutId id="2147484608" r:id="rId7"/>
    <p:sldLayoutId id="2147484609" r:id="rId8"/>
    <p:sldLayoutId id="2147484610" r:id="rId9"/>
    <p:sldLayoutId id="2147484611" r:id="rId10"/>
    <p:sldLayoutId id="2147484612" r:id="rId11"/>
    <p:sldLayoutId id="2147484613" r:id="rId12"/>
    <p:sldLayoutId id="2147484614" r:id="rId13"/>
    <p:sldLayoutId id="2147484615" r:id="rId14"/>
    <p:sldLayoutId id="2147484616" r:id="rId15"/>
    <p:sldLayoutId id="2147484617" r:id="rId16"/>
    <p:sldLayoutId id="2147484618" r:id="rId17"/>
    <p:sldLayoutId id="2147484619" r:id="rId18"/>
    <p:sldLayoutId id="2147484620" r:id="rId19"/>
    <p:sldLayoutId id="2147484621" r:id="rId20"/>
    <p:sldLayoutId id="2147484622" r:id="rId21"/>
    <p:sldLayoutId id="2147484623" r:id="rId22"/>
    <p:sldLayoutId id="2147484624" r:id="rId23"/>
    <p:sldLayoutId id="2147484625" r:id="rId24"/>
    <p:sldLayoutId id="2147484626" r:id="rId25"/>
    <p:sldLayoutId id="2147484627" r:id="rId26"/>
    <p:sldLayoutId id="2147484628" r:id="rId27"/>
    <p:sldLayoutId id="2147484629" r:id="rId28"/>
    <p:sldLayoutId id="2147484630" r:id="rId29"/>
    <p:sldLayoutId id="2147484631" r:id="rId30"/>
    <p:sldLayoutId id="2147484632" r:id="rId31"/>
    <p:sldLayoutId id="2147484633" r:id="rId32"/>
    <p:sldLayoutId id="2147484634" r:id="rId33"/>
    <p:sldLayoutId id="2147484635" r:id="rId34"/>
    <p:sldLayoutId id="2147484636" r:id="rId35"/>
    <p:sldLayoutId id="2147484637" r:id="rId3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4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1803.02453.pdf" TargetMode="External"/><Relationship Id="rId2" Type="http://schemas.openxmlformats.org/officeDocument/2006/relationships/notesSlide" Target="../notesSlides/notesSlide13.xml"/><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1803.02453.pdf" TargetMode="External"/><Relationship Id="rId2" Type="http://schemas.openxmlformats.org/officeDocument/2006/relationships/notesSlide" Target="../notesSlides/notesSlide14.xml"/><Relationship Id="rId1" Type="http://schemas.openxmlformats.org/officeDocument/2006/relationships/slideLayout" Target="../slideLayouts/slideLayout14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0.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0.xml"/><Relationship Id="rId5" Type="http://schemas.openxmlformats.org/officeDocument/2006/relationships/image" Target="../media/image34.jpe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37.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146.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hyperlink" Target="https://arxiv.org/pdf/1803.02453.pdf" TargetMode="External"/><Relationship Id="rId3" Type="http://schemas.openxmlformats.org/officeDocument/2006/relationships/hyperlink" Target="https://www.microsoft.com/en-gb/ai/responsible-ai?activetab=pivot1%3aprimaryr6" TargetMode="External"/><Relationship Id="rId7" Type="http://schemas.openxmlformats.org/officeDocument/2006/relationships/hyperlink" Target="https://fairlearn.github.io/auto_examples/notebooks/index.html" TargetMode="External"/><Relationship Id="rId2" Type="http://schemas.openxmlformats.org/officeDocument/2006/relationships/notesSlide" Target="../notesSlides/notesSlide19.xml"/><Relationship Id="rId1" Type="http://schemas.openxmlformats.org/officeDocument/2006/relationships/slideLayout" Target="../slideLayouts/slideLayout142.xml"/><Relationship Id="rId6" Type="http://schemas.openxmlformats.org/officeDocument/2006/relationships/hyperlink" Target="https://fairlearn.github.io/user_guide/index.html" TargetMode="External"/><Relationship Id="rId5" Type="http://schemas.openxmlformats.org/officeDocument/2006/relationships/hyperlink" Target="https://fairlearn.github.io/quickstart.html" TargetMode="External"/><Relationship Id="rId10" Type="http://schemas.openxmlformats.org/officeDocument/2006/relationships/hyperlink" Target="https://blogs.microsoft.com/blog/2018/01/17/future-computed-artificial-intelligence-role-society/" TargetMode="External"/><Relationship Id="rId4" Type="http://schemas.openxmlformats.org/officeDocument/2006/relationships/hyperlink" Target="https://fairlearn.github.io/" TargetMode="External"/><Relationship Id="rId9" Type="http://schemas.openxmlformats.org/officeDocument/2006/relationships/hyperlink" Target="https://www.microsoft.com/en-au/ai/ai-business-schoo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143.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143.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143.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2" y="1211263"/>
            <a:ext cx="7924735" cy="1828786"/>
          </a:xfrm>
        </p:spPr>
        <p:txBody>
          <a:bodyPr/>
          <a:lstStyle/>
          <a:p>
            <a:r>
              <a:rPr lang="en-US"/>
              <a:t>Microsoft AIML</a:t>
            </a:r>
          </a:p>
        </p:txBody>
      </p:sp>
      <p:sp>
        <p:nvSpPr>
          <p:cNvPr id="5" name="Text Placeholder 4"/>
          <p:cNvSpPr>
            <a:spLocks noGrp="1"/>
          </p:cNvSpPr>
          <p:nvPr>
            <p:ph type="body" sz="quarter" idx="12"/>
          </p:nvPr>
        </p:nvSpPr>
        <p:spPr>
          <a:xfrm>
            <a:off x="274701" y="3041371"/>
            <a:ext cx="9677336" cy="1828007"/>
          </a:xfrm>
        </p:spPr>
        <p:txBody>
          <a:bodyPr/>
          <a:lstStyle/>
          <a:p>
            <a:r>
              <a:rPr lang="en-US"/>
              <a:t>Alessandro Recino</a:t>
            </a:r>
          </a:p>
          <a:p>
            <a:r>
              <a:rPr lang="en-US"/>
              <a:t>Principal Cloud Solution Architect </a:t>
            </a:r>
          </a:p>
          <a:p>
            <a:r>
              <a:rPr lang="en-US"/>
              <a:t>Advanced Analytics &amp; AI</a:t>
            </a:r>
          </a:p>
        </p:txBody>
      </p:sp>
      <p:pic>
        <p:nvPicPr>
          <p:cNvPr id="6" name="Picture 5">
            <a:extLst>
              <a:ext uri="{FF2B5EF4-FFF2-40B4-BE49-F238E27FC236}">
                <a16:creationId xmlns:a16="http://schemas.microsoft.com/office/drawing/2014/main" id="{0253A5E9-A5B2-4A88-BB46-B91548D09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2836" y="3497262"/>
            <a:ext cx="1932800" cy="2062270"/>
          </a:xfrm>
          <a:prstGeom prst="rect">
            <a:avLst/>
          </a:prstGeom>
        </p:spPr>
      </p:pic>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6D60AAA4-BD3D-47A8-BB1F-332FC373B700}"/>
              </a:ext>
            </a:extLst>
          </p:cNvPr>
          <p:cNvSpPr txBox="1"/>
          <p:nvPr/>
        </p:nvSpPr>
        <p:spPr>
          <a:xfrm>
            <a:off x="228017" y="1533304"/>
            <a:ext cx="11805667" cy="1966213"/>
          </a:xfrm>
          <a:prstGeom prst="rect">
            <a:avLst/>
          </a:prstGeom>
          <a:noFill/>
        </p:spPr>
        <p:txBody>
          <a:bodyPr wrap="square" lIns="186521" tIns="149217" rIns="186521" bIns="149217"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66298" lvl="1" defTabSz="932597">
              <a:defRPr/>
            </a:pPr>
            <a:r>
              <a:rPr lang="en-US" sz="2856">
                <a:solidFill>
                  <a:srgbClr val="000000"/>
                </a:solidFill>
                <a:latin typeface="Segoe UI Light" panose="020B0502040204020203" pitchFamily="34" charset="0"/>
                <a:ea typeface="+mn-lt"/>
                <a:cs typeface="Segoe UI Light" panose="020B0502040204020203" pitchFamily="34" charset="0"/>
              </a:rPr>
              <a:t>Help users </a:t>
            </a:r>
            <a:r>
              <a:rPr lang="en-US" sz="2856" b="1">
                <a:solidFill>
                  <a:srgbClr val="000000"/>
                </a:solidFill>
                <a:latin typeface="Segoe UI" panose="020B0502040204020203" pitchFamily="34" charset="0"/>
                <a:ea typeface="+mn-lt"/>
                <a:cs typeface="Segoe UI" panose="020B0502040204020203" pitchFamily="34" charset="0"/>
              </a:rPr>
              <a:t>identify</a:t>
            </a:r>
            <a:r>
              <a:rPr lang="en-US" sz="2856">
                <a:solidFill>
                  <a:srgbClr val="000000"/>
                </a:solidFill>
                <a:latin typeface="Segoe UI Light" panose="020B0502040204020203" pitchFamily="34" charset="0"/>
                <a:ea typeface="+mn-lt"/>
                <a:cs typeface="Segoe UI Light" panose="020B0502040204020203" pitchFamily="34" charset="0"/>
              </a:rPr>
              <a:t> and </a:t>
            </a:r>
            <a:r>
              <a:rPr lang="en-US" sz="2856" b="1">
                <a:solidFill>
                  <a:srgbClr val="000000"/>
                </a:solidFill>
                <a:latin typeface="Segoe UI" panose="020B0502040204020203" pitchFamily="34" charset="0"/>
                <a:ea typeface="+mn-lt"/>
                <a:cs typeface="Segoe UI" panose="020B0502040204020203" pitchFamily="34" charset="0"/>
              </a:rPr>
              <a:t>mitigate</a:t>
            </a:r>
            <a:r>
              <a:rPr lang="en-US" sz="2856">
                <a:solidFill>
                  <a:srgbClr val="000000"/>
                </a:solidFill>
                <a:latin typeface="Segoe UI Light" panose="020B0502040204020203" pitchFamily="34" charset="0"/>
                <a:ea typeface="+mn-lt"/>
                <a:cs typeface="Segoe UI Light" panose="020B0502040204020203" pitchFamily="34" charset="0"/>
              </a:rPr>
              <a:t> unfairness in their machine learning models with a focus on </a:t>
            </a:r>
            <a:r>
              <a:rPr lang="en-US" sz="2856" b="1">
                <a:solidFill>
                  <a:srgbClr val="7030A0"/>
                </a:solidFill>
                <a:latin typeface="Segoe UI Light" panose="020B0502040204020203" pitchFamily="34" charset="0"/>
                <a:ea typeface="+mn-lt"/>
                <a:cs typeface="Segoe UI Light" panose="020B0502040204020203" pitchFamily="34" charset="0"/>
              </a:rPr>
              <a:t>group fairness.</a:t>
            </a:r>
          </a:p>
          <a:p>
            <a:pPr marL="932597" lvl="2" defTabSz="932597">
              <a:defRPr/>
            </a:pPr>
            <a:endParaRPr lang="en-US" sz="2448">
              <a:solidFill>
                <a:srgbClr val="000000"/>
              </a:solidFill>
              <a:latin typeface="Segoe UI"/>
              <a:ea typeface="+mn-lt"/>
              <a:cs typeface="Segoe UI"/>
            </a:endParaRPr>
          </a:p>
          <a:p>
            <a:pPr marL="757735" lvl="1" indent="-291436" defTabSz="932597">
              <a:buFont typeface="Arial,Sans-Serif"/>
              <a:buChar char="•"/>
              <a:defRPr/>
            </a:pPr>
            <a:endParaRPr lang="en-US" sz="2448">
              <a:solidFill>
                <a:srgbClr val="000000"/>
              </a:solidFill>
              <a:latin typeface="Segoe UI"/>
              <a:ea typeface="+mn-lt"/>
              <a:cs typeface="Calibri" panose="020F0502020204030204"/>
            </a:endParaRPr>
          </a:p>
        </p:txBody>
      </p:sp>
      <p:sp>
        <p:nvSpPr>
          <p:cNvPr id="4" name="Rectangle 3">
            <a:extLst>
              <a:ext uri="{FF2B5EF4-FFF2-40B4-BE49-F238E27FC236}">
                <a16:creationId xmlns:a16="http://schemas.microsoft.com/office/drawing/2014/main" id="{B183A336-90F6-4225-9840-B0196234C1FD}"/>
              </a:ext>
            </a:extLst>
          </p:cNvPr>
          <p:cNvSpPr/>
          <p:nvPr/>
        </p:nvSpPr>
        <p:spPr>
          <a:xfrm>
            <a:off x="6236570" y="3131944"/>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000000"/>
              </a:solidFill>
              <a:latin typeface="Segoe UI"/>
            </a:endParaRPr>
          </a:p>
        </p:txBody>
      </p:sp>
      <p:sp>
        <p:nvSpPr>
          <p:cNvPr id="6" name="TextBox 1">
            <a:extLst>
              <a:ext uri="{FF2B5EF4-FFF2-40B4-BE49-F238E27FC236}">
                <a16:creationId xmlns:a16="http://schemas.microsoft.com/office/drawing/2014/main" id="{9815A6F4-F5C4-4BE7-B898-316448785C98}"/>
              </a:ext>
            </a:extLst>
          </p:cNvPr>
          <p:cNvSpPr txBox="1"/>
          <p:nvPr/>
        </p:nvSpPr>
        <p:spPr>
          <a:xfrm>
            <a:off x="631829" y="5107268"/>
            <a:ext cx="11480145" cy="1148888"/>
          </a:xfrm>
          <a:prstGeom prst="rect">
            <a:avLst/>
          </a:prstGeom>
          <a:noFill/>
        </p:spPr>
        <p:txBody>
          <a:bodyPr wrap="square" lIns="186521" tIns="149217" rIns="186521" bIns="149217"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r>
              <a:rPr lang="en-US" sz="1836" b="1">
                <a:solidFill>
                  <a:srgbClr val="000000"/>
                </a:solidFill>
                <a:latin typeface="Segoe UI Light" panose="020B0502040204020203" pitchFamily="34" charset="0"/>
                <a:ea typeface="+mn-lt"/>
                <a:cs typeface="Segoe UI Light" panose="020B0502040204020203" pitchFamily="34" charset="0"/>
              </a:rPr>
              <a:t>Disclaimer:</a:t>
            </a:r>
            <a:r>
              <a:rPr lang="en-US" sz="1836">
                <a:solidFill>
                  <a:srgbClr val="000000"/>
                </a:solidFill>
                <a:latin typeface="Segoe UI Light" panose="020B0502040204020203" pitchFamily="34" charset="0"/>
                <a:ea typeface="+mn-lt"/>
                <a:cs typeface="Segoe UI Light" panose="020B0502040204020203" pitchFamily="34" charset="0"/>
              </a:rPr>
              <a:t> Fairness is fundamentally a sociotechnical challenge. Many aspects of fairness, such as justice and due process, aren’t captured by quantitative fairness metrics. Since there are many quantitative fairness metrics, which cannot be all simultaneously satisfied, we seek to enable humans to make trade-offs depending on the context. </a:t>
            </a:r>
            <a:endParaRPr lang="en-US" sz="2448" b="1">
              <a:solidFill>
                <a:srgbClr val="FF0000"/>
              </a:solidFill>
              <a:latin typeface="Segoe UI Light" panose="020B0502040204020203" pitchFamily="34" charset="0"/>
              <a:ea typeface="+mn-lt"/>
              <a:cs typeface="Segoe UI Light" panose="020B0502040204020203" pitchFamily="34" charset="0"/>
            </a:endParaRPr>
          </a:p>
        </p:txBody>
      </p:sp>
      <p:sp>
        <p:nvSpPr>
          <p:cNvPr id="7" name="TextBox 6">
            <a:extLst>
              <a:ext uri="{FF2B5EF4-FFF2-40B4-BE49-F238E27FC236}">
                <a16:creationId xmlns:a16="http://schemas.microsoft.com/office/drawing/2014/main" id="{F8799D16-7D4A-4791-B58B-51593BAE32DE}"/>
              </a:ext>
            </a:extLst>
          </p:cNvPr>
          <p:cNvSpPr txBox="1"/>
          <p:nvPr/>
        </p:nvSpPr>
        <p:spPr>
          <a:xfrm>
            <a:off x="910314" y="2834555"/>
            <a:ext cx="2947315" cy="2015196"/>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932563"/>
            <a:endParaRPr lang="en-US" sz="2448">
              <a:solidFill>
                <a:srgbClr val="FFFFFF"/>
              </a:solidFill>
              <a:latin typeface="Segoe UI Light" panose="020B0502040204020203" pitchFamily="34" charset="0"/>
              <a:ea typeface="+mn-lt"/>
              <a:cs typeface="Segoe UI Light" panose="020B0502040204020203" pitchFamily="34" charset="0"/>
            </a:endParaRPr>
          </a:p>
          <a:p>
            <a:pPr algn="ctr" defTabSz="932563"/>
            <a:r>
              <a:rPr lang="en-US" sz="2448">
                <a:solidFill>
                  <a:srgbClr val="FFFFFF"/>
                </a:solidFill>
                <a:latin typeface="Segoe UI Light" panose="020B0502040204020203" pitchFamily="34" charset="0"/>
                <a:ea typeface="+mn-lt"/>
                <a:cs typeface="Segoe UI Light" panose="020B0502040204020203" pitchFamily="34" charset="0"/>
              </a:rPr>
              <a:t>Automatically analyze a model’s predictions</a:t>
            </a:r>
          </a:p>
          <a:p>
            <a:pPr defTabSz="932563"/>
            <a:endParaRPr lang="en-US" sz="2448">
              <a:solidFill>
                <a:srgbClr val="FFFFFF"/>
              </a:solidFill>
              <a:latin typeface="Segoe UI"/>
            </a:endParaRPr>
          </a:p>
        </p:txBody>
      </p:sp>
      <p:sp>
        <p:nvSpPr>
          <p:cNvPr id="9" name="TextBox 8">
            <a:extLst>
              <a:ext uri="{FF2B5EF4-FFF2-40B4-BE49-F238E27FC236}">
                <a16:creationId xmlns:a16="http://schemas.microsoft.com/office/drawing/2014/main" id="{BBFB1515-6F6C-454C-BDC5-3E6FD810739E}"/>
              </a:ext>
            </a:extLst>
          </p:cNvPr>
          <p:cNvSpPr txBox="1"/>
          <p:nvPr/>
        </p:nvSpPr>
        <p:spPr>
          <a:xfrm>
            <a:off x="4275358" y="2834555"/>
            <a:ext cx="3710984" cy="2015196"/>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932563"/>
            <a:endParaRPr lang="en-US" sz="2448">
              <a:solidFill>
                <a:srgbClr val="FFFFFF"/>
              </a:solidFill>
              <a:latin typeface="Segoe UI Light" panose="020B0502040204020203" pitchFamily="34" charset="0"/>
              <a:ea typeface="+mn-lt"/>
              <a:cs typeface="Segoe UI Light" panose="020B0502040204020203" pitchFamily="34" charset="0"/>
            </a:endParaRPr>
          </a:p>
          <a:p>
            <a:pPr algn="ctr" defTabSz="932563"/>
            <a:r>
              <a:rPr lang="en-US" sz="2448">
                <a:solidFill>
                  <a:srgbClr val="FFFFFF"/>
                </a:solidFill>
                <a:latin typeface="Segoe UI Light" panose="020B0502040204020203" pitchFamily="34" charset="0"/>
                <a:ea typeface="+mn-lt"/>
                <a:cs typeface="Segoe UI Light" panose="020B0502040204020203" pitchFamily="34" charset="0"/>
              </a:rPr>
              <a:t>Provide the user with insights into (un)fairness of their model’s predictions</a:t>
            </a:r>
          </a:p>
          <a:p>
            <a:pPr defTabSz="932563"/>
            <a:endParaRPr lang="en-US" sz="2448">
              <a:solidFill>
                <a:srgbClr val="FFFFFF"/>
              </a:solidFill>
              <a:latin typeface="Segoe UI"/>
            </a:endParaRPr>
          </a:p>
        </p:txBody>
      </p:sp>
      <p:sp>
        <p:nvSpPr>
          <p:cNvPr id="11" name="TextBox 10">
            <a:extLst>
              <a:ext uri="{FF2B5EF4-FFF2-40B4-BE49-F238E27FC236}">
                <a16:creationId xmlns:a16="http://schemas.microsoft.com/office/drawing/2014/main" id="{DB7E5E68-29C2-49AF-909F-A865FE88BBE8}"/>
              </a:ext>
            </a:extLst>
          </p:cNvPr>
          <p:cNvSpPr txBox="1"/>
          <p:nvPr/>
        </p:nvSpPr>
        <p:spPr>
          <a:xfrm>
            <a:off x="8404071" y="2834555"/>
            <a:ext cx="3089249" cy="2015196"/>
          </a:xfrm>
          <a:prstGeom prst="rect">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defTabSz="932563"/>
            <a:endParaRPr lang="en-US" sz="2448">
              <a:solidFill>
                <a:srgbClr val="FFFFFF"/>
              </a:solidFill>
              <a:latin typeface="Segoe UI Light" panose="020B0502040204020203" pitchFamily="34" charset="0"/>
              <a:ea typeface="+mn-lt"/>
              <a:cs typeface="Segoe UI Light" panose="020B0502040204020203" pitchFamily="34" charset="0"/>
            </a:endParaRPr>
          </a:p>
          <a:p>
            <a:pPr algn="ctr" defTabSz="932563"/>
            <a:r>
              <a:rPr lang="en-US" sz="2448">
                <a:solidFill>
                  <a:srgbClr val="FFFFFF"/>
                </a:solidFill>
                <a:latin typeface="Segoe UI Light" panose="020B0502040204020203" pitchFamily="34" charset="0"/>
                <a:ea typeface="+mn-lt"/>
                <a:cs typeface="Segoe UI Light" panose="020B0502040204020203" pitchFamily="34" charset="0"/>
              </a:rPr>
              <a:t>Support (algorithmic) methods to mitigate unfairness</a:t>
            </a:r>
          </a:p>
          <a:p>
            <a:pPr defTabSz="932563"/>
            <a:endParaRPr lang="en-US" sz="2448">
              <a:solidFill>
                <a:srgbClr val="FFFFFF"/>
              </a:solidFill>
              <a:latin typeface="Segoe UI"/>
            </a:endParaRPr>
          </a:p>
        </p:txBody>
      </p:sp>
      <p:sp>
        <p:nvSpPr>
          <p:cNvPr id="17" name="TextBox 16">
            <a:extLst>
              <a:ext uri="{FF2B5EF4-FFF2-40B4-BE49-F238E27FC236}">
                <a16:creationId xmlns:a16="http://schemas.microsoft.com/office/drawing/2014/main" id="{AEE11A43-65F7-49DB-9DBE-A43B5A869267}"/>
              </a:ext>
            </a:extLst>
          </p:cNvPr>
          <p:cNvSpPr txBox="1"/>
          <p:nvPr/>
        </p:nvSpPr>
        <p:spPr>
          <a:xfrm>
            <a:off x="545911" y="6434675"/>
            <a:ext cx="3241447" cy="376684"/>
          </a:xfrm>
          <a:prstGeom prst="rect">
            <a:avLst/>
          </a:prstGeom>
          <a:noFill/>
        </p:spPr>
        <p:txBody>
          <a:bodyPr wrap="none" rtlCol="0">
            <a:spAutoFit/>
          </a:bodyPr>
          <a:lstStyle/>
          <a:p>
            <a:pPr defTabSz="932563"/>
            <a:r>
              <a:rPr lang="en-US" i="1">
                <a:solidFill>
                  <a:srgbClr val="000000"/>
                </a:solidFill>
                <a:latin typeface="Segoe UI" panose="020B0502040204020203" pitchFamily="34" charset="0"/>
                <a:ea typeface="Segoe UI Black" panose="020B0A02040204020203" pitchFamily="34" charset="0"/>
                <a:cs typeface="Segoe UI" panose="020B0502040204020203" pitchFamily="34" charset="0"/>
              </a:rPr>
              <a:t>github.com/</a:t>
            </a:r>
            <a:r>
              <a:rPr lang="en-US" i="1" err="1">
                <a:solidFill>
                  <a:srgbClr val="000000"/>
                </a:solidFill>
                <a:latin typeface="Segoe UI" panose="020B0502040204020203" pitchFamily="34" charset="0"/>
                <a:ea typeface="Segoe UI Black" panose="020B0A02040204020203" pitchFamily="34" charset="0"/>
                <a:cs typeface="Segoe UI" panose="020B0502040204020203" pitchFamily="34" charset="0"/>
              </a:rPr>
              <a:t>fairlearn</a:t>
            </a:r>
            <a:r>
              <a:rPr lang="en-US" i="1">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i="1" err="1">
                <a:solidFill>
                  <a:srgbClr val="000000"/>
                </a:solidFill>
                <a:latin typeface="Segoe UI" panose="020B0502040204020203" pitchFamily="34" charset="0"/>
                <a:ea typeface="Segoe UI Black" panose="020B0A02040204020203" pitchFamily="34" charset="0"/>
                <a:cs typeface="Segoe UI" panose="020B0502040204020203" pitchFamily="34" charset="0"/>
              </a:rPr>
              <a:t>fairlearn</a:t>
            </a:r>
            <a:endParaRPr lang="en-US" i="1">
              <a:solidFill>
                <a:srgbClr val="000000"/>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8C11DE71-727E-FC41-88BF-24D7FD73CE5B}"/>
              </a:ext>
            </a:extLst>
          </p:cNvPr>
          <p:cNvPicPr>
            <a:picLocks noChangeAspect="1"/>
          </p:cNvPicPr>
          <p:nvPr/>
        </p:nvPicPr>
        <p:blipFill>
          <a:blip r:embed="rId3"/>
          <a:stretch>
            <a:fillRect/>
          </a:stretch>
        </p:blipFill>
        <p:spPr>
          <a:xfrm>
            <a:off x="141658" y="153108"/>
            <a:ext cx="3453445" cy="1474031"/>
          </a:xfrm>
          <a:prstGeom prst="rect">
            <a:avLst/>
          </a:prstGeom>
        </p:spPr>
      </p:pic>
    </p:spTree>
    <p:extLst>
      <p:ext uri="{BB962C8B-B14F-4D97-AF65-F5344CB8AC3E}">
        <p14:creationId xmlns:p14="http://schemas.microsoft.com/office/powerpoint/2010/main" val="204031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B07A3-A6FF-459F-8019-4DD7E7A983DD}"/>
              </a:ext>
            </a:extLst>
          </p:cNvPr>
          <p:cNvSpPr>
            <a:spLocks noGrp="1"/>
          </p:cNvSpPr>
          <p:nvPr>
            <p:ph idx="1"/>
          </p:nvPr>
        </p:nvSpPr>
        <p:spPr>
          <a:xfrm>
            <a:off x="855768" y="1861969"/>
            <a:ext cx="10724938" cy="4821499"/>
          </a:xfrm>
        </p:spPr>
        <p:txBody>
          <a:bodyPr vert="horz" wrap="square" lIns="93260" tIns="46630" rIns="93260" bIns="46630" rtlCol="0" anchor="t">
            <a:normAutofit/>
          </a:bodyPr>
          <a:lstStyle/>
          <a:p>
            <a:pPr marL="0" indent="0">
              <a:buNone/>
            </a:pPr>
            <a:endParaRPr lang="en-US">
              <a:cs typeface="Calibri"/>
            </a:endParaRPr>
          </a:p>
          <a:p>
            <a:pPr lvl="1"/>
            <a:endParaRPr lang="en-US" sz="2856">
              <a:solidFill>
                <a:srgbClr val="C00000"/>
              </a:solidFill>
              <a:cs typeface="Calibri"/>
            </a:endParaRPr>
          </a:p>
        </p:txBody>
      </p:sp>
      <p:sp>
        <p:nvSpPr>
          <p:cNvPr id="5" name="Content Placeholder 2">
            <a:extLst>
              <a:ext uri="{FF2B5EF4-FFF2-40B4-BE49-F238E27FC236}">
                <a16:creationId xmlns:a16="http://schemas.microsoft.com/office/drawing/2014/main" id="{65C2AC4E-DDD5-4112-A490-5CA11451B7FD}"/>
              </a:ext>
            </a:extLst>
          </p:cNvPr>
          <p:cNvSpPr txBox="1">
            <a:spLocks/>
          </p:cNvSpPr>
          <p:nvPr/>
        </p:nvSpPr>
        <p:spPr>
          <a:xfrm>
            <a:off x="540424" y="874178"/>
            <a:ext cx="11215782" cy="7026063"/>
          </a:xfrm>
          <a:prstGeom prst="rect">
            <a:avLst/>
          </a:prstGeom>
        </p:spPr>
        <p:txBody>
          <a:bodyPr vert="horz" lIns="93260" tIns="46630" rIns="93260" bIns="4663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49171" lvl="1" indent="-582873" defTabSz="932597">
              <a:spcBef>
                <a:spcPts val="510"/>
              </a:spcBef>
            </a:pPr>
            <a:endParaRPr lang="en-US" sz="2448">
              <a:solidFill>
                <a:srgbClr val="7030A0"/>
              </a:solidFill>
              <a:latin typeface="Segoe UI Light"/>
              <a:cs typeface="Calibri"/>
            </a:endParaRPr>
          </a:p>
          <a:p>
            <a:pPr marL="1049171" lvl="1" indent="-582873" defTabSz="932597">
              <a:spcBef>
                <a:spcPts val="510"/>
              </a:spcBef>
            </a:pPr>
            <a:endParaRPr lang="en-US" sz="2448">
              <a:solidFill>
                <a:srgbClr val="7030A0"/>
              </a:solidFill>
              <a:latin typeface="Segoe UI Light"/>
              <a:cs typeface="Calibri"/>
            </a:endParaRPr>
          </a:p>
          <a:p>
            <a:pPr marL="1049171" lvl="1" indent="-582873" defTabSz="932597">
              <a:spcBef>
                <a:spcPts val="510"/>
              </a:spcBef>
            </a:pPr>
            <a:r>
              <a:rPr lang="en-US" sz="2448" b="1">
                <a:solidFill>
                  <a:srgbClr val="000000"/>
                </a:solidFill>
                <a:latin typeface="Segoe UI Light"/>
                <a:cs typeface="Calibri"/>
              </a:rPr>
              <a:t>Allocation: </a:t>
            </a:r>
            <a:r>
              <a:rPr lang="en-US" sz="2448">
                <a:solidFill>
                  <a:srgbClr val="000000"/>
                </a:solidFill>
                <a:latin typeface="Segoe UI Light"/>
                <a:cs typeface="Calibri"/>
              </a:rPr>
              <a:t>extends or withholds opportunities, resources, or information.</a:t>
            </a:r>
          </a:p>
          <a:p>
            <a:pPr marL="466298" lvl="1" indent="0" defTabSz="932597">
              <a:spcBef>
                <a:spcPts val="510"/>
              </a:spcBef>
              <a:buNone/>
            </a:pPr>
            <a:endParaRPr lang="en-US" sz="2448">
              <a:solidFill>
                <a:srgbClr val="000000"/>
              </a:solidFill>
              <a:latin typeface="Segoe UI Light"/>
              <a:cs typeface="Calibri"/>
            </a:endParaRPr>
          </a:p>
          <a:p>
            <a:pPr marL="1049171" lvl="1" indent="-582873" defTabSz="932597">
              <a:spcBef>
                <a:spcPts val="510"/>
              </a:spcBef>
            </a:pPr>
            <a:r>
              <a:rPr lang="en-US" sz="2448" b="1">
                <a:solidFill>
                  <a:srgbClr val="000000"/>
                </a:solidFill>
                <a:latin typeface="Segoe UI Light"/>
                <a:cs typeface="Calibri"/>
              </a:rPr>
              <a:t>Quality of service: </a:t>
            </a:r>
            <a:r>
              <a:rPr lang="en-US" sz="2448">
                <a:solidFill>
                  <a:srgbClr val="000000"/>
                </a:solidFill>
                <a:latin typeface="Segoe UI Light"/>
                <a:cs typeface="Calibri"/>
              </a:rPr>
              <a:t>whether a system works as well for one person as it does for another</a:t>
            </a:r>
          </a:p>
          <a:p>
            <a:pPr marL="466298" lvl="1" indent="0" defTabSz="932597">
              <a:spcBef>
                <a:spcPts val="510"/>
              </a:spcBef>
              <a:buNone/>
            </a:pPr>
            <a:endParaRPr lang="en-US" sz="2448">
              <a:solidFill>
                <a:srgbClr val="000000"/>
              </a:solidFill>
              <a:latin typeface="Segoe UI Light"/>
              <a:cs typeface="Calibri"/>
            </a:endParaRPr>
          </a:p>
          <a:p>
            <a:pPr marL="1049171" lvl="1" indent="-582873" defTabSz="932597">
              <a:spcBef>
                <a:spcPts val="510"/>
              </a:spcBef>
            </a:pPr>
            <a:r>
              <a:rPr lang="en-US" sz="2448" b="1">
                <a:solidFill>
                  <a:srgbClr val="000000"/>
                </a:solidFill>
                <a:latin typeface="Segoe UI Light"/>
                <a:cs typeface="Calibri"/>
              </a:rPr>
              <a:t>Stereotyping:</a:t>
            </a:r>
            <a:r>
              <a:rPr lang="en-US" sz="2448">
                <a:solidFill>
                  <a:srgbClr val="000000"/>
                </a:solidFill>
                <a:latin typeface="Segoe UI Light"/>
                <a:cs typeface="Calibri"/>
              </a:rPr>
              <a:t> reinforce existing societal stereotypes</a:t>
            </a:r>
          </a:p>
          <a:p>
            <a:pPr marL="466298" lvl="1" indent="0" defTabSz="932597">
              <a:spcBef>
                <a:spcPts val="510"/>
              </a:spcBef>
              <a:buNone/>
            </a:pPr>
            <a:endParaRPr lang="en-US" sz="2448">
              <a:solidFill>
                <a:srgbClr val="000000"/>
              </a:solidFill>
              <a:latin typeface="Segoe UI Light"/>
              <a:cs typeface="Calibri"/>
            </a:endParaRPr>
          </a:p>
          <a:p>
            <a:pPr marL="1049171" lvl="1" indent="-582873" defTabSz="932597">
              <a:spcBef>
                <a:spcPts val="510"/>
              </a:spcBef>
            </a:pPr>
            <a:r>
              <a:rPr lang="en-US" sz="2448" b="1">
                <a:solidFill>
                  <a:srgbClr val="000000"/>
                </a:solidFill>
                <a:latin typeface="Segoe UI Light"/>
                <a:cs typeface="Calibri"/>
              </a:rPr>
              <a:t>Denigration:</a:t>
            </a:r>
            <a:r>
              <a:rPr lang="en-US" sz="2448">
                <a:solidFill>
                  <a:srgbClr val="000000"/>
                </a:solidFill>
                <a:latin typeface="Segoe UI Light"/>
                <a:cs typeface="Calibri"/>
              </a:rPr>
              <a:t> actively derogatory or offensive</a:t>
            </a:r>
          </a:p>
          <a:p>
            <a:pPr marL="466298" lvl="1" indent="0" defTabSz="932597">
              <a:spcBef>
                <a:spcPts val="510"/>
              </a:spcBef>
              <a:buNone/>
            </a:pPr>
            <a:endParaRPr lang="en-US" sz="2448" b="1">
              <a:solidFill>
                <a:srgbClr val="000000"/>
              </a:solidFill>
              <a:latin typeface="Segoe UI Light"/>
              <a:cs typeface="Calibri"/>
            </a:endParaRPr>
          </a:p>
          <a:p>
            <a:pPr marL="1049171" lvl="1" indent="-582873" defTabSz="932597">
              <a:spcBef>
                <a:spcPts val="510"/>
              </a:spcBef>
            </a:pPr>
            <a:r>
              <a:rPr lang="en-US" sz="2448" b="1">
                <a:solidFill>
                  <a:srgbClr val="000000"/>
                </a:solidFill>
                <a:latin typeface="Segoe UI Light"/>
                <a:cs typeface="Calibri"/>
              </a:rPr>
              <a:t>Over or under representation:</a:t>
            </a:r>
            <a:r>
              <a:rPr lang="en-US" sz="2448">
                <a:solidFill>
                  <a:srgbClr val="000000"/>
                </a:solidFill>
                <a:latin typeface="Segoe UI Light"/>
                <a:cs typeface="Calibri"/>
              </a:rPr>
              <a:t> over-represent, under-represent, or even erase particular groups of people</a:t>
            </a:r>
          </a:p>
          <a:p>
            <a:pPr marL="699447" lvl="1" indent="-233149" defTabSz="932597">
              <a:spcBef>
                <a:spcPts val="510"/>
              </a:spcBef>
            </a:pPr>
            <a:endParaRPr lang="en-US" sz="2448">
              <a:solidFill>
                <a:srgbClr val="243A5E">
                  <a:lumMod val="75000"/>
                </a:srgbClr>
              </a:solidFill>
              <a:latin typeface="Segoe UI Light"/>
              <a:cs typeface="Calibri"/>
            </a:endParaRPr>
          </a:p>
          <a:p>
            <a:pPr marL="699447" lvl="1" indent="-233149" defTabSz="932597">
              <a:spcBef>
                <a:spcPts val="510"/>
              </a:spcBef>
            </a:pPr>
            <a:endParaRPr lang="en-US" sz="2448">
              <a:solidFill>
                <a:srgbClr val="243A5E">
                  <a:lumMod val="75000"/>
                </a:srgbClr>
              </a:solidFill>
              <a:latin typeface="Segoe UI Light"/>
              <a:cs typeface="Calibri"/>
            </a:endParaRPr>
          </a:p>
        </p:txBody>
      </p:sp>
      <p:sp>
        <p:nvSpPr>
          <p:cNvPr id="2" name="TextBox 1">
            <a:extLst>
              <a:ext uri="{FF2B5EF4-FFF2-40B4-BE49-F238E27FC236}">
                <a16:creationId xmlns:a16="http://schemas.microsoft.com/office/drawing/2014/main" id="{4E09055F-8FE8-4AC2-A177-D609FED7183F}"/>
              </a:ext>
            </a:extLst>
          </p:cNvPr>
          <p:cNvSpPr txBox="1"/>
          <p:nvPr/>
        </p:nvSpPr>
        <p:spPr>
          <a:xfrm>
            <a:off x="10169149" y="6499305"/>
            <a:ext cx="2797810" cy="350330"/>
          </a:xfrm>
          <a:prstGeom prst="rect">
            <a:avLst/>
          </a:prstGeom>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63"/>
            <a:r>
              <a:rPr lang="en-US" sz="1632">
                <a:solidFill>
                  <a:srgbClr val="000000"/>
                </a:solidFill>
                <a:latin typeface="Segoe UI Light"/>
                <a:cs typeface="Segoe UI Light"/>
              </a:rPr>
              <a:t>Crawford et al. 2017</a:t>
            </a:r>
          </a:p>
        </p:txBody>
      </p:sp>
      <p:sp>
        <p:nvSpPr>
          <p:cNvPr id="6" name="Title 1">
            <a:extLst>
              <a:ext uri="{FF2B5EF4-FFF2-40B4-BE49-F238E27FC236}">
                <a16:creationId xmlns:a16="http://schemas.microsoft.com/office/drawing/2014/main" id="{0F9E75BD-0A98-6D4C-A415-675D8C268449}"/>
              </a:ext>
            </a:extLst>
          </p:cNvPr>
          <p:cNvSpPr>
            <a:spLocks noGrp="1"/>
          </p:cNvSpPr>
          <p:nvPr>
            <p:ph type="title"/>
          </p:nvPr>
        </p:nvSpPr>
        <p:spPr>
          <a:xfrm>
            <a:off x="966299" y="198385"/>
            <a:ext cx="10724938" cy="1351952"/>
          </a:xfrm>
        </p:spPr>
        <p:txBody>
          <a:bodyPr>
            <a:normAutofit/>
          </a:bodyPr>
          <a:lstStyle/>
          <a:p>
            <a:r>
              <a:rPr lang="en-US">
                <a:latin typeface="Segoe UI Light"/>
                <a:cs typeface="Segoe UI Light"/>
              </a:rPr>
              <a:t>Types of harm</a:t>
            </a:r>
          </a:p>
        </p:txBody>
      </p:sp>
      <p:sp>
        <p:nvSpPr>
          <p:cNvPr id="4" name="Rectangle 3">
            <a:extLst>
              <a:ext uri="{FF2B5EF4-FFF2-40B4-BE49-F238E27FC236}">
                <a16:creationId xmlns:a16="http://schemas.microsoft.com/office/drawing/2014/main" id="{C567C5C9-5746-411B-ACAE-C6BB408809A2}"/>
              </a:ext>
            </a:extLst>
          </p:cNvPr>
          <p:cNvSpPr/>
          <p:nvPr/>
        </p:nvSpPr>
        <p:spPr>
          <a:xfrm>
            <a:off x="858421" y="1447377"/>
            <a:ext cx="11033043" cy="19515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8" name="TextBox 7">
            <a:extLst>
              <a:ext uri="{FF2B5EF4-FFF2-40B4-BE49-F238E27FC236}">
                <a16:creationId xmlns:a16="http://schemas.microsoft.com/office/drawing/2014/main" id="{2BA7AAE3-CA6A-4D56-8AD9-376CF332421B}"/>
              </a:ext>
            </a:extLst>
          </p:cNvPr>
          <p:cNvSpPr txBox="1"/>
          <p:nvPr/>
        </p:nvSpPr>
        <p:spPr>
          <a:xfrm>
            <a:off x="545911" y="6434675"/>
            <a:ext cx="3241447" cy="376684"/>
          </a:xfrm>
          <a:prstGeom prst="rect">
            <a:avLst/>
          </a:prstGeom>
          <a:noFill/>
        </p:spPr>
        <p:txBody>
          <a:bodyPr wrap="none" rtlCol="0">
            <a:spAutoFit/>
          </a:bodyPr>
          <a:lstStyle/>
          <a:p>
            <a:pPr defTabSz="932563"/>
            <a:r>
              <a:rPr lang="en-US" i="1">
                <a:solidFill>
                  <a:srgbClr val="000000"/>
                </a:solidFill>
                <a:latin typeface="Segoe UI" panose="020B0502040204020203" pitchFamily="34" charset="0"/>
                <a:ea typeface="Segoe UI Black" panose="020B0A02040204020203" pitchFamily="34" charset="0"/>
                <a:cs typeface="Segoe UI" panose="020B0502040204020203" pitchFamily="34" charset="0"/>
              </a:rPr>
              <a:t>github.com/</a:t>
            </a:r>
            <a:r>
              <a:rPr lang="en-US" i="1" err="1">
                <a:solidFill>
                  <a:srgbClr val="000000"/>
                </a:solidFill>
                <a:latin typeface="Segoe UI" panose="020B0502040204020203" pitchFamily="34" charset="0"/>
                <a:ea typeface="Segoe UI Black" panose="020B0A02040204020203" pitchFamily="34" charset="0"/>
                <a:cs typeface="Segoe UI" panose="020B0502040204020203" pitchFamily="34" charset="0"/>
              </a:rPr>
              <a:t>fairlearn</a:t>
            </a:r>
            <a:r>
              <a:rPr lang="en-US" i="1">
                <a:solidFill>
                  <a:srgbClr val="000000"/>
                </a:solidFill>
                <a:latin typeface="Segoe UI" panose="020B0502040204020203" pitchFamily="34" charset="0"/>
                <a:ea typeface="Segoe UI Black" panose="020B0A02040204020203" pitchFamily="34" charset="0"/>
                <a:cs typeface="Segoe UI" panose="020B0502040204020203" pitchFamily="34" charset="0"/>
              </a:rPr>
              <a:t>/</a:t>
            </a:r>
            <a:r>
              <a:rPr lang="en-US" i="1" err="1">
                <a:solidFill>
                  <a:srgbClr val="000000"/>
                </a:solidFill>
                <a:latin typeface="Segoe UI" panose="020B0502040204020203" pitchFamily="34" charset="0"/>
                <a:ea typeface="Segoe UI Black" panose="020B0A02040204020203" pitchFamily="34" charset="0"/>
                <a:cs typeface="Segoe UI" panose="020B0502040204020203" pitchFamily="34" charset="0"/>
              </a:rPr>
              <a:t>fairlearn</a:t>
            </a:r>
            <a:endParaRPr lang="en-US" i="1">
              <a:solidFill>
                <a:srgbClr val="000000"/>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105370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E942955-D315-8541-8963-12E28D08B439}"/>
              </a:ext>
            </a:extLst>
          </p:cNvPr>
          <p:cNvSpPr/>
          <p:nvPr/>
        </p:nvSpPr>
        <p:spPr bwMode="auto">
          <a:xfrm>
            <a:off x="1801448" y="947407"/>
            <a:ext cx="3085981" cy="1754273"/>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1836" b="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a:p>
            <a:pPr algn="ctr" defTabSz="951028" fontAlgn="base">
              <a:spcBef>
                <a:spcPct val="0"/>
              </a:spcBef>
              <a:spcAft>
                <a:spcPct val="0"/>
              </a:spcAft>
            </a:pPr>
            <a:r>
              <a:rPr lang="en-US" sz="3672" b="1">
                <a:solidFill>
                  <a:srgbClr val="000000"/>
                </a:solidFill>
                <a:latin typeface="Segoe UI Light" panose="020B0502040204020203" pitchFamily="34" charset="0"/>
                <a:ea typeface="Segoe UI" pitchFamily="34" charset="0"/>
                <a:cs typeface="Segoe UI Light" panose="020B0502040204020203" pitchFamily="34" charset="0"/>
              </a:rPr>
              <a:t>Assessment</a:t>
            </a:r>
          </a:p>
        </p:txBody>
      </p:sp>
      <p:cxnSp>
        <p:nvCxnSpPr>
          <p:cNvPr id="9" name="Elbow Connector 8">
            <a:extLst>
              <a:ext uri="{FF2B5EF4-FFF2-40B4-BE49-F238E27FC236}">
                <a16:creationId xmlns:a16="http://schemas.microsoft.com/office/drawing/2014/main" id="{8A2CB19B-4AF6-2347-B294-4F2ACB28CD56}"/>
              </a:ext>
            </a:extLst>
          </p:cNvPr>
          <p:cNvCxnSpPr/>
          <p:nvPr/>
        </p:nvCxnSpPr>
        <p:spPr>
          <a:xfrm>
            <a:off x="4887430" y="2013855"/>
            <a:ext cx="2521483" cy="75989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9228A96F-996C-6943-A21F-E7ABA5893A47}"/>
              </a:ext>
            </a:extLst>
          </p:cNvPr>
          <p:cNvCxnSpPr>
            <a:cxnSpLocks/>
          </p:cNvCxnSpPr>
          <p:nvPr/>
        </p:nvCxnSpPr>
        <p:spPr>
          <a:xfrm flipV="1">
            <a:off x="4887428" y="829752"/>
            <a:ext cx="2521484" cy="890506"/>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a:extLst>
              <a:ext uri="{FF2B5EF4-FFF2-40B4-BE49-F238E27FC236}">
                <a16:creationId xmlns:a16="http://schemas.microsoft.com/office/drawing/2014/main" id="{3318E7FD-485F-5F4F-ADE5-7B4335BB6ADA}"/>
              </a:ext>
            </a:extLst>
          </p:cNvPr>
          <p:cNvSpPr/>
          <p:nvPr/>
        </p:nvSpPr>
        <p:spPr bwMode="auto">
          <a:xfrm>
            <a:off x="7495264" y="493248"/>
            <a:ext cx="3074137" cy="673008"/>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2040">
                <a:solidFill>
                  <a:srgbClr val="000000"/>
                </a:solidFill>
                <a:latin typeface="Segoe UI Light" panose="020B0502040204020203" pitchFamily="34" charset="0"/>
                <a:ea typeface="Segoe UI" pitchFamily="34" charset="0"/>
                <a:cs typeface="Segoe UI Light" panose="020B0502040204020203" pitchFamily="34" charset="0"/>
              </a:rPr>
              <a:t>Evaluation</a:t>
            </a:r>
          </a:p>
        </p:txBody>
      </p:sp>
      <p:sp>
        <p:nvSpPr>
          <p:cNvPr id="21" name="Rounded Rectangle 20">
            <a:extLst>
              <a:ext uri="{FF2B5EF4-FFF2-40B4-BE49-F238E27FC236}">
                <a16:creationId xmlns:a16="http://schemas.microsoft.com/office/drawing/2014/main" id="{784D3426-EA62-2546-99C3-54584DB5C678}"/>
              </a:ext>
            </a:extLst>
          </p:cNvPr>
          <p:cNvSpPr/>
          <p:nvPr/>
        </p:nvSpPr>
        <p:spPr bwMode="auto">
          <a:xfrm>
            <a:off x="7495264" y="2437250"/>
            <a:ext cx="3074137" cy="673008"/>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2040">
                <a:solidFill>
                  <a:srgbClr val="000000"/>
                </a:solidFill>
                <a:latin typeface="Segoe UI Light" panose="020B0502040204020203" pitchFamily="34" charset="0"/>
                <a:ea typeface="Segoe UI" pitchFamily="34" charset="0"/>
                <a:cs typeface="Segoe UI Light" panose="020B0502040204020203" pitchFamily="34" charset="0"/>
              </a:rPr>
              <a:t>Visualizations</a:t>
            </a:r>
          </a:p>
        </p:txBody>
      </p:sp>
      <p:cxnSp>
        <p:nvCxnSpPr>
          <p:cNvPr id="24" name="Elbow Connector 23">
            <a:extLst>
              <a:ext uri="{FF2B5EF4-FFF2-40B4-BE49-F238E27FC236}">
                <a16:creationId xmlns:a16="http://schemas.microsoft.com/office/drawing/2014/main" id="{E7E8B090-1C22-F54F-BE12-2ED63CB225D4}"/>
              </a:ext>
            </a:extLst>
          </p:cNvPr>
          <p:cNvCxnSpPr/>
          <p:nvPr/>
        </p:nvCxnSpPr>
        <p:spPr>
          <a:xfrm>
            <a:off x="4734709" y="5189664"/>
            <a:ext cx="2521483" cy="75989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0C5A68B-C37A-E54C-A32F-B9776AF1D873}"/>
              </a:ext>
            </a:extLst>
          </p:cNvPr>
          <p:cNvCxnSpPr>
            <a:cxnSpLocks/>
          </p:cNvCxnSpPr>
          <p:nvPr/>
        </p:nvCxnSpPr>
        <p:spPr>
          <a:xfrm flipV="1">
            <a:off x="4734707" y="3991790"/>
            <a:ext cx="2521484" cy="890506"/>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8DAD389E-B6DE-0044-8BE9-38C7B503B402}"/>
              </a:ext>
            </a:extLst>
          </p:cNvPr>
          <p:cNvSpPr/>
          <p:nvPr/>
        </p:nvSpPr>
        <p:spPr bwMode="auto">
          <a:xfrm>
            <a:off x="7342544" y="3669057"/>
            <a:ext cx="3074137" cy="673008"/>
          </a:xfrm>
          <a:prstGeom prst="round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2040">
                <a:solidFill>
                  <a:srgbClr val="000000"/>
                </a:solidFill>
                <a:latin typeface="Segoe UI Light" panose="020B0502040204020203" pitchFamily="34" charset="0"/>
                <a:ea typeface="Segoe UI" pitchFamily="34" charset="0"/>
                <a:cs typeface="Segoe UI Light" panose="020B0502040204020203" pitchFamily="34" charset="0"/>
              </a:rPr>
              <a:t>Fairness Criteria</a:t>
            </a:r>
          </a:p>
        </p:txBody>
      </p:sp>
      <p:sp>
        <p:nvSpPr>
          <p:cNvPr id="27" name="Rounded Rectangle 26">
            <a:extLst>
              <a:ext uri="{FF2B5EF4-FFF2-40B4-BE49-F238E27FC236}">
                <a16:creationId xmlns:a16="http://schemas.microsoft.com/office/drawing/2014/main" id="{58742886-B338-F542-B422-17C1504754C0}"/>
              </a:ext>
            </a:extLst>
          </p:cNvPr>
          <p:cNvSpPr/>
          <p:nvPr/>
        </p:nvSpPr>
        <p:spPr bwMode="auto">
          <a:xfrm>
            <a:off x="7342544" y="5613059"/>
            <a:ext cx="3074137" cy="673008"/>
          </a:xfrm>
          <a:prstGeom prst="round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2040">
                <a:solidFill>
                  <a:srgbClr val="000000"/>
                </a:solidFill>
                <a:latin typeface="Segoe UI Light" panose="020B0502040204020203" pitchFamily="34" charset="0"/>
                <a:ea typeface="Segoe UI" pitchFamily="34" charset="0"/>
                <a:cs typeface="Segoe UI Light" panose="020B0502040204020203" pitchFamily="34" charset="0"/>
              </a:rPr>
              <a:t>Mitigation Algorithm</a:t>
            </a:r>
          </a:p>
        </p:txBody>
      </p:sp>
      <p:sp>
        <p:nvSpPr>
          <p:cNvPr id="19" name="Rounded Rectangle 18">
            <a:extLst>
              <a:ext uri="{FF2B5EF4-FFF2-40B4-BE49-F238E27FC236}">
                <a16:creationId xmlns:a16="http://schemas.microsoft.com/office/drawing/2014/main" id="{EAE45455-B8BE-6A46-BA53-2CF0F4906804}"/>
              </a:ext>
            </a:extLst>
          </p:cNvPr>
          <p:cNvSpPr/>
          <p:nvPr/>
        </p:nvSpPr>
        <p:spPr bwMode="auto">
          <a:xfrm>
            <a:off x="1801448" y="4005160"/>
            <a:ext cx="3085981" cy="1754273"/>
          </a:xfrm>
          <a:prstGeom prst="roundRect">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b="1">
              <a:solidFill>
                <a:srgbClr val="000000"/>
              </a:solidFill>
              <a:latin typeface="Segoe UI Light" panose="020B0502040204020203" pitchFamily="34" charset="0"/>
              <a:ea typeface="Segoe UI" pitchFamily="34" charset="0"/>
              <a:cs typeface="Segoe UI Light" panose="020B0502040204020203" pitchFamily="34" charset="0"/>
            </a:endParaRPr>
          </a:p>
          <a:p>
            <a:pPr algn="ctr" defTabSz="951028" fontAlgn="base">
              <a:spcBef>
                <a:spcPct val="0"/>
              </a:spcBef>
              <a:spcAft>
                <a:spcPct val="0"/>
              </a:spcAft>
            </a:pPr>
            <a:r>
              <a:rPr lang="en-US" sz="3672" b="1">
                <a:solidFill>
                  <a:srgbClr val="000000"/>
                </a:solidFill>
                <a:latin typeface="Segoe UI Light" panose="020B0502040204020203" pitchFamily="34" charset="0"/>
                <a:ea typeface="Segoe UI" pitchFamily="34" charset="0"/>
                <a:cs typeface="Segoe UI Light" panose="020B0502040204020203" pitchFamily="34" charset="0"/>
              </a:rPr>
              <a:t>Mitigation</a:t>
            </a:r>
            <a:endParaRPr lang="en-US" sz="2040" b="1">
              <a:solidFill>
                <a:srgbClr val="000000"/>
              </a:solidFill>
              <a:latin typeface="Segoe UI Light" panose="020B0502040204020203" pitchFamily="34" charset="0"/>
              <a:ea typeface="Segoe UI"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BEDD1EEB-D8E4-D641-B0CF-1743D7AB6A07}"/>
              </a:ext>
            </a:extLst>
          </p:cNvPr>
          <p:cNvSpPr/>
          <p:nvPr/>
        </p:nvSpPr>
        <p:spPr>
          <a:xfrm>
            <a:off x="5995449" y="1234472"/>
            <a:ext cx="6217356" cy="766513"/>
          </a:xfrm>
          <a:prstGeom prst="rect">
            <a:avLst/>
          </a:prstGeom>
        </p:spPr>
        <p:txBody>
          <a:bodyPr>
            <a:spAutoFit/>
          </a:bodyPr>
          <a:lstStyle/>
          <a:p>
            <a:pPr marL="1224033" lvl="2" indent="-291436" defTabSz="932563">
              <a:buFont typeface="Arial"/>
              <a:buChar char="•"/>
              <a:defRPr/>
            </a:pPr>
            <a:r>
              <a:rPr lang="en-US" sz="1428">
                <a:solidFill>
                  <a:srgbClr val="000000"/>
                </a:solidFill>
                <a:latin typeface="Segoe UI Light" panose="020B0502040204020203" pitchFamily="34" charset="0"/>
                <a:ea typeface="+mn-lt"/>
                <a:cs typeface="Segoe UI Light" panose="020B0502040204020203" pitchFamily="34" charset="0"/>
              </a:rPr>
              <a:t>Select a protected attribute</a:t>
            </a:r>
          </a:p>
          <a:p>
            <a:pPr marL="1224033" lvl="2" indent="-291436" defTabSz="932563">
              <a:buFont typeface="Arial"/>
              <a:buChar char="•"/>
              <a:defRPr/>
            </a:pPr>
            <a:r>
              <a:rPr lang="en-US" sz="1428">
                <a:solidFill>
                  <a:srgbClr val="000000"/>
                </a:solidFill>
                <a:latin typeface="Segoe UI Light" panose="020B0502040204020203" pitchFamily="34" charset="0"/>
                <a:ea typeface="+mn-lt"/>
                <a:cs typeface="Segoe UI Light" panose="020B0502040204020203" pitchFamily="34" charset="0"/>
              </a:rPr>
              <a:t>Select a fairness metric (e.g., disparity in recall, precision, </a:t>
            </a:r>
            <a:r>
              <a:rPr lang="en-US" sz="1428" err="1">
                <a:solidFill>
                  <a:srgbClr val="000000"/>
                </a:solidFill>
                <a:latin typeface="Segoe UI Light" panose="020B0502040204020203" pitchFamily="34" charset="0"/>
                <a:ea typeface="+mn-lt"/>
                <a:cs typeface="Segoe UI Light" panose="020B0502040204020203" pitchFamily="34" charset="0"/>
              </a:rPr>
              <a:t>etc</a:t>
            </a:r>
            <a:r>
              <a:rPr lang="en-US" sz="1428">
                <a:solidFill>
                  <a:srgbClr val="000000"/>
                </a:solidFill>
                <a:latin typeface="Segoe UI Light" panose="020B0502040204020203" pitchFamily="34" charset="0"/>
                <a:ea typeface="+mn-lt"/>
                <a:cs typeface="Segoe UI Light" panose="020B0502040204020203" pitchFamily="34" charset="0"/>
              </a:rPr>
              <a:t> and disparity in selection rate)</a:t>
            </a:r>
            <a:endParaRPr lang="en-US" sz="1122">
              <a:solidFill>
                <a:srgbClr val="000000"/>
              </a:solidFill>
              <a:latin typeface="Segoe UI Light" panose="020B0502040204020203" pitchFamily="34" charset="0"/>
              <a:cs typeface="Segoe UI Light" panose="020B0502040204020203" pitchFamily="34" charset="0"/>
            </a:endParaRPr>
          </a:p>
        </p:txBody>
      </p:sp>
      <p:sp>
        <p:nvSpPr>
          <p:cNvPr id="16" name="Title 1">
            <a:extLst>
              <a:ext uri="{FF2B5EF4-FFF2-40B4-BE49-F238E27FC236}">
                <a16:creationId xmlns:a16="http://schemas.microsoft.com/office/drawing/2014/main" id="{56003FAF-4CDB-354B-96A3-B8F283BFCF8F}"/>
              </a:ext>
            </a:extLst>
          </p:cNvPr>
          <p:cNvSpPr>
            <a:spLocks noGrp="1"/>
          </p:cNvSpPr>
          <p:nvPr>
            <p:ph type="title"/>
          </p:nvPr>
        </p:nvSpPr>
        <p:spPr>
          <a:xfrm>
            <a:off x="882" y="-282058"/>
            <a:ext cx="10724938" cy="1351952"/>
          </a:xfrm>
        </p:spPr>
        <p:txBody>
          <a:bodyPr>
            <a:normAutofit/>
          </a:bodyPr>
          <a:lstStyle/>
          <a:p>
            <a:br>
              <a:rPr lang="en-US">
                <a:latin typeface="Segoe UI Light" panose="020B0502040204020203" pitchFamily="34" charset="0"/>
                <a:cs typeface="Segoe UI Light" panose="020B0502040204020203" pitchFamily="34" charset="0"/>
              </a:rPr>
            </a:br>
            <a:r>
              <a:rPr lang="en-US">
                <a:latin typeface="Segoe UI Light" panose="020B0502040204020203" pitchFamily="34" charset="0"/>
                <a:cs typeface="Segoe UI Light" panose="020B0502040204020203" pitchFamily="34" charset="0"/>
              </a:rPr>
              <a:t>Fairlearn Toolkit</a:t>
            </a:r>
          </a:p>
        </p:txBody>
      </p:sp>
      <p:sp>
        <p:nvSpPr>
          <p:cNvPr id="14" name="Rectangle 13">
            <a:extLst>
              <a:ext uri="{FF2B5EF4-FFF2-40B4-BE49-F238E27FC236}">
                <a16:creationId xmlns:a16="http://schemas.microsoft.com/office/drawing/2014/main" id="{B9B378F8-A19A-F945-ACD4-EBC4CD07AB55}"/>
              </a:ext>
            </a:extLst>
          </p:cNvPr>
          <p:cNvSpPr/>
          <p:nvPr/>
        </p:nvSpPr>
        <p:spPr>
          <a:xfrm>
            <a:off x="5923654" y="4381251"/>
            <a:ext cx="6217356" cy="542399"/>
          </a:xfrm>
          <a:prstGeom prst="rect">
            <a:avLst/>
          </a:prstGeom>
        </p:spPr>
        <p:txBody>
          <a:bodyPr>
            <a:spAutoFit/>
          </a:bodyPr>
          <a:lstStyle/>
          <a:p>
            <a:pPr marL="1224033" lvl="2" indent="-291436" defTabSz="932563">
              <a:buFont typeface="Arial"/>
              <a:buChar char="•"/>
              <a:defRPr/>
            </a:pPr>
            <a:r>
              <a:rPr lang="en-US" sz="1428">
                <a:solidFill>
                  <a:srgbClr val="000000"/>
                </a:solidFill>
                <a:latin typeface="Segoe UI Light" panose="020B0502040204020203" pitchFamily="34" charset="0"/>
                <a:ea typeface="+mn-lt"/>
                <a:cs typeface="Segoe UI Light" panose="020B0502040204020203" pitchFamily="34" charset="0"/>
              </a:rPr>
              <a:t>Demographic Parity</a:t>
            </a:r>
          </a:p>
          <a:p>
            <a:pPr marL="1224033" lvl="2" indent="-291436" defTabSz="932563">
              <a:buFont typeface="Arial"/>
              <a:buChar char="•"/>
              <a:defRPr/>
            </a:pPr>
            <a:r>
              <a:rPr lang="en-US" sz="1428">
                <a:solidFill>
                  <a:srgbClr val="000000"/>
                </a:solidFill>
                <a:latin typeface="Segoe UI Light" panose="020B0502040204020203" pitchFamily="34" charset="0"/>
                <a:ea typeface="+mn-lt"/>
                <a:cs typeface="Segoe UI Light" panose="020B0502040204020203" pitchFamily="34" charset="0"/>
              </a:rPr>
              <a:t>Equalized Odds</a:t>
            </a:r>
          </a:p>
        </p:txBody>
      </p:sp>
      <p:sp>
        <p:nvSpPr>
          <p:cNvPr id="17" name="Rectangle 16">
            <a:extLst>
              <a:ext uri="{FF2B5EF4-FFF2-40B4-BE49-F238E27FC236}">
                <a16:creationId xmlns:a16="http://schemas.microsoft.com/office/drawing/2014/main" id="{6991A96A-7323-214D-B284-32C22F0B7FB4}"/>
              </a:ext>
            </a:extLst>
          </p:cNvPr>
          <p:cNvSpPr/>
          <p:nvPr/>
        </p:nvSpPr>
        <p:spPr>
          <a:xfrm>
            <a:off x="5923654" y="6380917"/>
            <a:ext cx="6217356" cy="542399"/>
          </a:xfrm>
          <a:prstGeom prst="rect">
            <a:avLst/>
          </a:prstGeom>
        </p:spPr>
        <p:txBody>
          <a:bodyPr>
            <a:spAutoFit/>
          </a:bodyPr>
          <a:lstStyle/>
          <a:p>
            <a:pPr marL="1224033" lvl="2" indent="-291436" defTabSz="932563">
              <a:buFont typeface="Arial"/>
              <a:buChar char="•"/>
              <a:defRPr/>
            </a:pPr>
            <a:r>
              <a:rPr lang="en-US" sz="1428">
                <a:solidFill>
                  <a:srgbClr val="000000"/>
                </a:solidFill>
                <a:latin typeface="Segoe UI Light" panose="020B0502040204020203" pitchFamily="34" charset="0"/>
                <a:ea typeface="+mn-lt"/>
                <a:cs typeface="Segoe UI Light" panose="020B0502040204020203" pitchFamily="34" charset="0"/>
              </a:rPr>
              <a:t>Postprocessing Method</a:t>
            </a:r>
          </a:p>
          <a:p>
            <a:pPr marL="1224033" lvl="2" indent="-291436" defTabSz="932563">
              <a:buFont typeface="Arial"/>
              <a:buChar char="•"/>
              <a:defRPr/>
            </a:pPr>
            <a:r>
              <a:rPr lang="en-US" sz="1428">
                <a:solidFill>
                  <a:srgbClr val="000000"/>
                </a:solidFill>
                <a:latin typeface="Segoe UI Light" panose="020B0502040204020203" pitchFamily="34" charset="0"/>
                <a:ea typeface="+mn-lt"/>
                <a:cs typeface="Segoe UI Light" panose="020B0502040204020203" pitchFamily="34" charset="0"/>
              </a:rPr>
              <a:t>Reduction Method</a:t>
            </a:r>
          </a:p>
        </p:txBody>
      </p:sp>
    </p:spTree>
    <p:extLst>
      <p:ext uri="{BB962C8B-B14F-4D97-AF65-F5344CB8AC3E}">
        <p14:creationId xmlns:p14="http://schemas.microsoft.com/office/powerpoint/2010/main" val="2700064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6003FAF-4CDB-354B-96A3-B8F283BFCF8F}"/>
              </a:ext>
            </a:extLst>
          </p:cNvPr>
          <p:cNvSpPr>
            <a:spLocks noGrp="1"/>
          </p:cNvSpPr>
          <p:nvPr>
            <p:ph type="title"/>
          </p:nvPr>
        </p:nvSpPr>
        <p:spPr>
          <a:xfrm>
            <a:off x="882" y="277090"/>
            <a:ext cx="10724938" cy="792803"/>
          </a:xfrm>
        </p:spPr>
        <p:txBody>
          <a:bodyPr>
            <a:normAutofit fontScale="90000"/>
          </a:bodyPr>
          <a:lstStyle/>
          <a:p>
            <a:r>
              <a:rPr lang="en-GB" b="0" i="0" dirty="0">
                <a:solidFill>
                  <a:srgbClr val="130654"/>
                </a:solidFill>
                <a:effectLst/>
                <a:latin typeface="Open Sans"/>
              </a:rPr>
              <a:t>Mitigation</a:t>
            </a:r>
            <a:br>
              <a:rPr lang="en-GB" b="0" i="0" dirty="0">
                <a:solidFill>
                  <a:srgbClr val="130654"/>
                </a:solidFill>
                <a:effectLst/>
                <a:latin typeface="Open Sans"/>
              </a:rPr>
            </a:br>
            <a:endParaRPr lang="en-US" dirty="0">
              <a:latin typeface="Segoe UI Light" panose="020B0502040204020203" pitchFamily="34" charset="0"/>
              <a:cs typeface="Segoe UI Light" panose="020B0502040204020203" pitchFamily="34" charset="0"/>
            </a:endParaRPr>
          </a:p>
        </p:txBody>
      </p:sp>
      <p:pic>
        <p:nvPicPr>
          <p:cNvPr id="10" name="Picture 9">
            <a:extLst>
              <a:ext uri="{FF2B5EF4-FFF2-40B4-BE49-F238E27FC236}">
                <a16:creationId xmlns:a16="http://schemas.microsoft.com/office/drawing/2014/main" id="{087C35A0-BC51-4938-874E-4EBE0F73E19B}"/>
              </a:ext>
            </a:extLst>
          </p:cNvPr>
          <p:cNvPicPr>
            <a:picLocks noChangeAspect="1"/>
          </p:cNvPicPr>
          <p:nvPr/>
        </p:nvPicPr>
        <p:blipFill>
          <a:blip r:embed="rId3"/>
          <a:stretch>
            <a:fillRect/>
          </a:stretch>
        </p:blipFill>
        <p:spPr>
          <a:xfrm>
            <a:off x="2588030" y="490844"/>
            <a:ext cx="7405440" cy="6012835"/>
          </a:xfrm>
          <a:prstGeom prst="rect">
            <a:avLst/>
          </a:prstGeom>
        </p:spPr>
      </p:pic>
    </p:spTree>
    <p:extLst>
      <p:ext uri="{BB962C8B-B14F-4D97-AF65-F5344CB8AC3E}">
        <p14:creationId xmlns:p14="http://schemas.microsoft.com/office/powerpoint/2010/main" val="2496972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6003FAF-4CDB-354B-96A3-B8F283BFCF8F}"/>
              </a:ext>
            </a:extLst>
          </p:cNvPr>
          <p:cNvSpPr>
            <a:spLocks noGrp="1"/>
          </p:cNvSpPr>
          <p:nvPr>
            <p:ph type="title"/>
          </p:nvPr>
        </p:nvSpPr>
        <p:spPr>
          <a:xfrm>
            <a:off x="882" y="-282058"/>
            <a:ext cx="10724938" cy="1351952"/>
          </a:xfrm>
        </p:spPr>
        <p:txBody>
          <a:bodyPr>
            <a:normAutofit fontScale="90000"/>
          </a:bodyPr>
          <a:lstStyle/>
          <a:p>
            <a:br>
              <a:rPr lang="en-US" dirty="0">
                <a:latin typeface="Segoe UI Light" panose="020B0502040204020203" pitchFamily="34" charset="0"/>
                <a:cs typeface="Segoe UI Light" panose="020B0502040204020203" pitchFamily="34" charset="0"/>
              </a:rPr>
            </a:br>
            <a:r>
              <a:rPr lang="en-US" sz="4000" b="1" dirty="0">
                <a:solidFill>
                  <a:srgbClr val="000000"/>
                </a:solidFill>
                <a:latin typeface="Segoe UI Light" panose="020B0502040204020203" pitchFamily="34" charset="0"/>
                <a:ea typeface="+mn-lt"/>
                <a:cs typeface="Segoe UI Light" panose="020B0502040204020203" pitchFamily="34" charset="0"/>
              </a:rPr>
              <a:t>Demographic Parity</a:t>
            </a:r>
            <a:br>
              <a:rPr lang="en-US" sz="4000" b="1" dirty="0">
                <a:solidFill>
                  <a:srgbClr val="000000"/>
                </a:solidFill>
                <a:latin typeface="Segoe UI Light" panose="020B0502040204020203" pitchFamily="34" charset="0"/>
                <a:ea typeface="+mn-lt"/>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B9B378F8-A19A-F945-ACD4-EBC4CD07AB55}"/>
              </a:ext>
            </a:extLst>
          </p:cNvPr>
          <p:cNvSpPr/>
          <p:nvPr/>
        </p:nvSpPr>
        <p:spPr>
          <a:xfrm>
            <a:off x="-64302" y="2131784"/>
            <a:ext cx="10599297" cy="3407023"/>
          </a:xfrm>
          <a:prstGeom prst="rect">
            <a:avLst/>
          </a:prstGeom>
        </p:spPr>
        <p:txBody>
          <a:bodyPr wrap="square">
            <a:spAutoFit/>
          </a:bodyPr>
          <a:lstStyle/>
          <a:p>
            <a:pPr marL="932597" lvl="2" defTabSz="932563">
              <a:defRPr/>
            </a:pPr>
            <a:endParaRPr lang="en-US" sz="2400" dirty="0"/>
          </a:p>
          <a:p>
            <a:pPr marL="1224033" lvl="2" indent="-291436" defTabSz="932563">
              <a:buFont typeface="Arial"/>
              <a:buChar char="•"/>
              <a:defRPr/>
            </a:pPr>
            <a:r>
              <a:rPr lang="en-US" sz="2400" dirty="0"/>
              <a:t>A classifier h satisfies demographic parity under a distribution over (X, A, Y ) if its prediction h(X) is statistically independent of the protected attribute A</a:t>
            </a:r>
          </a:p>
          <a:p>
            <a:pPr marL="1224033" lvl="2" indent="-291436" defTabSz="932563">
              <a:buFont typeface="Arial"/>
              <a:buChar char="•"/>
              <a:defRPr/>
            </a:pPr>
            <a:endParaRPr lang="en-US" sz="2400" dirty="0"/>
          </a:p>
          <a:p>
            <a:pPr marL="932597" lvl="2" defTabSz="932563">
              <a:defRPr/>
            </a:pPr>
            <a:r>
              <a:rPr lang="en-US" sz="2400" dirty="0"/>
              <a:t>  P[h(X) = ˆy | A = a] = P[h(X) = ˆy] for all a, yˆ</a:t>
            </a:r>
            <a:endParaRPr lang="en-US" sz="2400"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p:txBody>
      </p:sp>
      <p:sp>
        <p:nvSpPr>
          <p:cNvPr id="22" name="TextBox 21">
            <a:extLst>
              <a:ext uri="{FF2B5EF4-FFF2-40B4-BE49-F238E27FC236}">
                <a16:creationId xmlns:a16="http://schemas.microsoft.com/office/drawing/2014/main" id="{F649445A-680A-4A8A-9E64-7BCEE3BA6E7A}"/>
              </a:ext>
            </a:extLst>
          </p:cNvPr>
          <p:cNvSpPr txBox="1"/>
          <p:nvPr/>
        </p:nvSpPr>
        <p:spPr>
          <a:xfrm>
            <a:off x="687185" y="1289298"/>
            <a:ext cx="7015942" cy="369332"/>
          </a:xfrm>
          <a:prstGeom prst="rect">
            <a:avLst/>
          </a:prstGeom>
          <a:noFill/>
        </p:spPr>
        <p:txBody>
          <a:bodyPr wrap="square">
            <a:spAutoFit/>
          </a:bodyPr>
          <a:lstStyle/>
          <a:p>
            <a:r>
              <a:rPr lang="en-GB" dirty="0">
                <a:hlinkClick r:id="rId3"/>
              </a:rPr>
              <a:t>https://arxiv.org/pdf/1803.02453.pdf</a:t>
            </a:r>
            <a:endParaRPr lang="en-GB" dirty="0"/>
          </a:p>
        </p:txBody>
      </p:sp>
    </p:spTree>
    <p:extLst>
      <p:ext uri="{BB962C8B-B14F-4D97-AF65-F5344CB8AC3E}">
        <p14:creationId xmlns:p14="http://schemas.microsoft.com/office/powerpoint/2010/main" val="1529329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6003FAF-4CDB-354B-96A3-B8F283BFCF8F}"/>
              </a:ext>
            </a:extLst>
          </p:cNvPr>
          <p:cNvSpPr>
            <a:spLocks noGrp="1"/>
          </p:cNvSpPr>
          <p:nvPr>
            <p:ph type="title"/>
          </p:nvPr>
        </p:nvSpPr>
        <p:spPr>
          <a:xfrm>
            <a:off x="882" y="-282058"/>
            <a:ext cx="10724938" cy="1351952"/>
          </a:xfrm>
        </p:spPr>
        <p:txBody>
          <a:bodyPr>
            <a:normAutofit fontScale="90000"/>
          </a:bodyPr>
          <a:lstStyle/>
          <a:p>
            <a:br>
              <a:rPr lang="en-US" dirty="0">
                <a:latin typeface="Segoe UI Light" panose="020B0502040204020203" pitchFamily="34" charset="0"/>
                <a:cs typeface="Segoe UI Light" panose="020B0502040204020203" pitchFamily="34" charset="0"/>
              </a:rPr>
            </a:br>
            <a:r>
              <a:rPr lang="en-US" sz="4000" b="1" dirty="0">
                <a:solidFill>
                  <a:srgbClr val="000000"/>
                </a:solidFill>
                <a:latin typeface="Segoe UI Light" panose="020B0502040204020203" pitchFamily="34" charset="0"/>
                <a:ea typeface="+mn-lt"/>
                <a:cs typeface="Segoe UI Light" panose="020B0502040204020203" pitchFamily="34" charset="0"/>
              </a:rPr>
              <a:t>Equalized Odds</a:t>
            </a:r>
            <a:br>
              <a:rPr lang="en-US" sz="4000" b="1" dirty="0">
                <a:solidFill>
                  <a:srgbClr val="000000"/>
                </a:solidFill>
                <a:latin typeface="Segoe UI Light" panose="020B0502040204020203" pitchFamily="34" charset="0"/>
                <a:ea typeface="+mn-lt"/>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B9B378F8-A19A-F945-ACD4-EBC4CD07AB55}"/>
              </a:ext>
            </a:extLst>
          </p:cNvPr>
          <p:cNvSpPr/>
          <p:nvPr/>
        </p:nvSpPr>
        <p:spPr>
          <a:xfrm>
            <a:off x="-64302" y="2131784"/>
            <a:ext cx="10599297" cy="3187283"/>
          </a:xfrm>
          <a:prstGeom prst="rect">
            <a:avLst/>
          </a:prstGeom>
        </p:spPr>
        <p:txBody>
          <a:bodyPr wrap="square">
            <a:spAutoFit/>
          </a:bodyPr>
          <a:lstStyle/>
          <a:p>
            <a:pPr marL="1224033" lvl="2" indent="-291436" defTabSz="932563">
              <a:buFont typeface="Arial"/>
              <a:buChar char="•"/>
              <a:defRPr/>
            </a:pPr>
            <a:endParaRPr lang="en-US" sz="2400" dirty="0"/>
          </a:p>
          <a:p>
            <a:pPr marL="1224033" lvl="2" indent="-291436" defTabSz="932563">
              <a:buFont typeface="Arial"/>
              <a:buChar char="•"/>
              <a:defRPr/>
            </a:pPr>
            <a:r>
              <a:rPr lang="en-US" sz="2400" dirty="0"/>
              <a:t>A classifier h satisfies equalized odds under a distribution over (X, A, Y ) if its prediction h(X) is conditionally independent of the protected attribute A given the label </a:t>
            </a:r>
          </a:p>
          <a:p>
            <a:pPr marL="1224033" lvl="2" indent="-291436" defTabSz="932563">
              <a:buFont typeface="Arial"/>
              <a:buChar char="•"/>
              <a:defRPr/>
            </a:pPr>
            <a:endParaRPr lang="en-US" sz="2400" dirty="0"/>
          </a:p>
          <a:p>
            <a:pPr marL="1224033" lvl="2" indent="-291436" defTabSz="932563">
              <a:buFont typeface="Arial"/>
              <a:buChar char="•"/>
              <a:defRPr/>
            </a:pPr>
            <a:r>
              <a:rPr lang="en-US" sz="2400" dirty="0"/>
              <a:t>P[h(X) = ˆy | A = a, Y = y] = P[h(X) = ˆy | Y = y] for all a, y, and yˆ</a:t>
            </a:r>
            <a:endParaRPr lang="en-US" sz="2400"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p:txBody>
      </p:sp>
      <p:sp>
        <p:nvSpPr>
          <p:cNvPr id="22" name="TextBox 21">
            <a:extLst>
              <a:ext uri="{FF2B5EF4-FFF2-40B4-BE49-F238E27FC236}">
                <a16:creationId xmlns:a16="http://schemas.microsoft.com/office/drawing/2014/main" id="{F649445A-680A-4A8A-9E64-7BCEE3BA6E7A}"/>
              </a:ext>
            </a:extLst>
          </p:cNvPr>
          <p:cNvSpPr txBox="1"/>
          <p:nvPr/>
        </p:nvSpPr>
        <p:spPr>
          <a:xfrm>
            <a:off x="687185" y="1289298"/>
            <a:ext cx="7015942" cy="369332"/>
          </a:xfrm>
          <a:prstGeom prst="rect">
            <a:avLst/>
          </a:prstGeom>
          <a:noFill/>
        </p:spPr>
        <p:txBody>
          <a:bodyPr wrap="square">
            <a:spAutoFit/>
          </a:bodyPr>
          <a:lstStyle/>
          <a:p>
            <a:r>
              <a:rPr lang="en-GB" dirty="0">
                <a:hlinkClick r:id="rId3"/>
              </a:rPr>
              <a:t>https://arxiv.org/pdf/1803.02453.pdf</a:t>
            </a:r>
            <a:endParaRPr lang="en-GB" dirty="0"/>
          </a:p>
        </p:txBody>
      </p:sp>
    </p:spTree>
    <p:extLst>
      <p:ext uri="{BB962C8B-B14F-4D97-AF65-F5344CB8AC3E}">
        <p14:creationId xmlns:p14="http://schemas.microsoft.com/office/powerpoint/2010/main" val="4087576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D569F88-7F04-4098-A32A-0CAED5325B57}"/>
              </a:ext>
            </a:extLst>
          </p:cNvPr>
          <p:cNvSpPr/>
          <p:nvPr/>
        </p:nvSpPr>
        <p:spPr>
          <a:xfrm>
            <a:off x="4681495" y="2362"/>
            <a:ext cx="7751208" cy="69921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2" name="TextBox 1">
            <a:extLst>
              <a:ext uri="{FF2B5EF4-FFF2-40B4-BE49-F238E27FC236}">
                <a16:creationId xmlns:a16="http://schemas.microsoft.com/office/drawing/2014/main" id="{80CD7D9A-5133-4FC5-A618-42BA705ABC47}"/>
              </a:ext>
            </a:extLst>
          </p:cNvPr>
          <p:cNvSpPr txBox="1"/>
          <p:nvPr/>
        </p:nvSpPr>
        <p:spPr>
          <a:xfrm>
            <a:off x="52374" y="2616767"/>
            <a:ext cx="4361758" cy="1789443"/>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32563"/>
            <a:r>
              <a:rPr lang="en-US" sz="3672" dirty="0">
                <a:solidFill>
                  <a:srgbClr val="000000"/>
                </a:solidFill>
                <a:latin typeface="Segoe UI Light"/>
                <a:cs typeface="Segoe UI Light"/>
              </a:rPr>
              <a:t>DEMO</a:t>
            </a:r>
          </a:p>
          <a:p>
            <a:pPr algn="ctr" defTabSz="932563"/>
            <a:r>
              <a:rPr lang="en-US" sz="3672" dirty="0">
                <a:solidFill>
                  <a:srgbClr val="000000"/>
                </a:solidFill>
                <a:latin typeface="Segoe UI Light"/>
                <a:cs typeface="Segoe UI Light"/>
              </a:rPr>
              <a:t>Machine Learning </a:t>
            </a:r>
          </a:p>
          <a:p>
            <a:pPr algn="ctr" defTabSz="932563"/>
            <a:r>
              <a:rPr lang="en-US" sz="3672" dirty="0">
                <a:solidFill>
                  <a:srgbClr val="000000"/>
                </a:solidFill>
                <a:latin typeface="Segoe UI Light"/>
                <a:cs typeface="Segoe UI Light"/>
              </a:rPr>
              <a:t>Fairness</a:t>
            </a:r>
          </a:p>
        </p:txBody>
      </p:sp>
      <p:sp>
        <p:nvSpPr>
          <p:cNvPr id="7" name="TextBox 6">
            <a:extLst>
              <a:ext uri="{FF2B5EF4-FFF2-40B4-BE49-F238E27FC236}">
                <a16:creationId xmlns:a16="http://schemas.microsoft.com/office/drawing/2014/main" id="{B5F9E19A-DDD5-42FB-96A5-FA5095081D03}"/>
              </a:ext>
            </a:extLst>
          </p:cNvPr>
          <p:cNvSpPr txBox="1"/>
          <p:nvPr/>
        </p:nvSpPr>
        <p:spPr>
          <a:xfrm>
            <a:off x="319736" y="4598972"/>
            <a:ext cx="3827033" cy="659198"/>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63"/>
            <a:r>
              <a:rPr lang="en-US" i="1">
                <a:solidFill>
                  <a:srgbClr val="FFFFFF"/>
                </a:solidFill>
                <a:latin typeface="Segoe UI Light"/>
                <a:cs typeface="Segoe UI Semibold"/>
              </a:rPr>
              <a:t>https://github.com/interpretml/interpret-community</a:t>
            </a:r>
            <a:endParaRPr lang="en-US">
              <a:solidFill>
                <a:srgbClr val="FFFFFF"/>
              </a:solidFill>
              <a:latin typeface="Segoe UI Light"/>
              <a:cs typeface="Calibri"/>
            </a:endParaRPr>
          </a:p>
        </p:txBody>
      </p:sp>
      <p:pic>
        <p:nvPicPr>
          <p:cNvPr id="5" name="Picture 4" descr="A screenshot of a cell phone&#10;&#10;Description automatically generated">
            <a:extLst>
              <a:ext uri="{FF2B5EF4-FFF2-40B4-BE49-F238E27FC236}">
                <a16:creationId xmlns:a16="http://schemas.microsoft.com/office/drawing/2014/main" id="{8FE7A3C5-2423-2B41-90B9-B85B29BAD3C1}"/>
              </a:ext>
            </a:extLst>
          </p:cNvPr>
          <p:cNvPicPr>
            <a:picLocks noChangeAspect="1"/>
          </p:cNvPicPr>
          <p:nvPr/>
        </p:nvPicPr>
        <p:blipFill>
          <a:blip r:embed="rId2"/>
          <a:stretch>
            <a:fillRect/>
          </a:stretch>
        </p:blipFill>
        <p:spPr>
          <a:xfrm>
            <a:off x="5785193" y="-9428"/>
            <a:ext cx="5543809" cy="6994525"/>
          </a:xfrm>
          <a:prstGeom prst="rect">
            <a:avLst/>
          </a:prstGeom>
        </p:spPr>
      </p:pic>
    </p:spTree>
    <p:extLst>
      <p:ext uri="{BB962C8B-B14F-4D97-AF65-F5344CB8AC3E}">
        <p14:creationId xmlns:p14="http://schemas.microsoft.com/office/powerpoint/2010/main" val="51302606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359F24-F154-433F-A3ED-51EA8CBF96DF}"/>
              </a:ext>
            </a:extLst>
          </p:cNvPr>
          <p:cNvSpPr>
            <a:spLocks noGrp="1"/>
          </p:cNvSpPr>
          <p:nvPr>
            <p:ph type="title"/>
          </p:nvPr>
        </p:nvSpPr>
        <p:spPr/>
        <p:txBody>
          <a:bodyPr/>
          <a:lstStyle/>
          <a:p>
            <a:r>
              <a:rPr lang="en-US"/>
              <a:t>Responsible AI is an End-to-End Process</a:t>
            </a:r>
          </a:p>
        </p:txBody>
      </p:sp>
      <p:grpSp>
        <p:nvGrpSpPr>
          <p:cNvPr id="2" name="Group 1">
            <a:extLst>
              <a:ext uri="{FF2B5EF4-FFF2-40B4-BE49-F238E27FC236}">
                <a16:creationId xmlns:a16="http://schemas.microsoft.com/office/drawing/2014/main" id="{78215218-3A25-D14B-94A8-E8F188905672}"/>
              </a:ext>
            </a:extLst>
          </p:cNvPr>
          <p:cNvGrpSpPr/>
          <p:nvPr/>
        </p:nvGrpSpPr>
        <p:grpSpPr>
          <a:xfrm>
            <a:off x="2641327" y="1381370"/>
            <a:ext cx="7153820" cy="4779529"/>
            <a:chOff x="2195924" y="1354408"/>
            <a:chExt cx="7014186" cy="4686238"/>
          </a:xfrm>
        </p:grpSpPr>
        <p:sp>
          <p:nvSpPr>
            <p:cNvPr id="53" name="Oval 52">
              <a:extLst>
                <a:ext uri="{FF2B5EF4-FFF2-40B4-BE49-F238E27FC236}">
                  <a16:creationId xmlns:a16="http://schemas.microsoft.com/office/drawing/2014/main" id="{0544D9A3-4932-479F-9038-3CE84574AE4F}"/>
                </a:ext>
                <a:ext uri="{C183D7F6-B498-43B3-948B-1728B52AA6E4}">
                  <adec:decorative xmlns:adec="http://schemas.microsoft.com/office/drawing/2017/decorative" val="1"/>
                </a:ext>
              </a:extLst>
            </p:cNvPr>
            <p:cNvSpPr/>
            <p:nvPr/>
          </p:nvSpPr>
          <p:spPr>
            <a:xfrm>
              <a:off x="3876476" y="1875908"/>
              <a:ext cx="3486491" cy="3618484"/>
            </a:xfrm>
            <a:prstGeom prst="ellipse">
              <a:avLst/>
            </a:prstGeom>
            <a:noFill/>
            <a:ln w="31750">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defTabSz="932597">
                <a:defRPr/>
              </a:pPr>
              <a:endParaRPr lang="en-US" sz="1122">
                <a:solidFill>
                  <a:srgbClr val="EBEBEB">
                    <a:lumMod val="10000"/>
                  </a:srgbClr>
                </a:solidFill>
                <a:latin typeface="Segoe UI"/>
              </a:endParaRPr>
            </a:p>
          </p:txBody>
        </p:sp>
        <p:sp>
          <p:nvSpPr>
            <p:cNvPr id="54" name="Oval 53">
              <a:extLst>
                <a:ext uri="{FF2B5EF4-FFF2-40B4-BE49-F238E27FC236}">
                  <a16:creationId xmlns:a16="http://schemas.microsoft.com/office/drawing/2014/main" id="{337739C7-221A-4C62-AF74-AE834DD58977}"/>
                </a:ext>
                <a:ext uri="{C183D7F6-B498-43B3-948B-1728B52AA6E4}">
                  <adec:decorative xmlns:adec="http://schemas.microsoft.com/office/drawing/2017/decorative" val="1"/>
                </a:ext>
              </a:extLst>
            </p:cNvPr>
            <p:cNvSpPr/>
            <p:nvPr/>
          </p:nvSpPr>
          <p:spPr>
            <a:xfrm>
              <a:off x="5515127" y="1766924"/>
              <a:ext cx="209190" cy="217969"/>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EBEBEB">
                    <a:lumMod val="10000"/>
                  </a:srgbClr>
                </a:solidFill>
                <a:latin typeface="Segoe UI"/>
              </a:endParaRPr>
            </a:p>
          </p:txBody>
        </p:sp>
        <p:sp>
          <p:nvSpPr>
            <p:cNvPr id="55" name="Oval 54">
              <a:extLst>
                <a:ext uri="{FF2B5EF4-FFF2-40B4-BE49-F238E27FC236}">
                  <a16:creationId xmlns:a16="http://schemas.microsoft.com/office/drawing/2014/main" id="{F8BB33E0-7E20-4F29-9D79-6126F6D60178}"/>
                </a:ext>
                <a:ext uri="{C183D7F6-B498-43B3-948B-1728B52AA6E4}">
                  <adec:decorative xmlns:adec="http://schemas.microsoft.com/office/drawing/2017/decorative" val="1"/>
                </a:ext>
              </a:extLst>
            </p:cNvPr>
            <p:cNvSpPr/>
            <p:nvPr/>
          </p:nvSpPr>
          <p:spPr>
            <a:xfrm>
              <a:off x="7258373" y="3467181"/>
              <a:ext cx="209190" cy="217969"/>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EBEBEB">
                    <a:lumMod val="10000"/>
                  </a:srgbClr>
                </a:solidFill>
                <a:latin typeface="Segoe UI"/>
              </a:endParaRPr>
            </a:p>
          </p:txBody>
        </p:sp>
        <p:sp>
          <p:nvSpPr>
            <p:cNvPr id="56" name="Oval 55">
              <a:extLst>
                <a:ext uri="{FF2B5EF4-FFF2-40B4-BE49-F238E27FC236}">
                  <a16:creationId xmlns:a16="http://schemas.microsoft.com/office/drawing/2014/main" id="{FD357967-42B5-4601-8B1A-32A262384478}"/>
                </a:ext>
                <a:ext uri="{C183D7F6-B498-43B3-948B-1728B52AA6E4}">
                  <adec:decorative xmlns:adec="http://schemas.microsoft.com/office/drawing/2017/decorative" val="1"/>
                </a:ext>
              </a:extLst>
            </p:cNvPr>
            <p:cNvSpPr/>
            <p:nvPr/>
          </p:nvSpPr>
          <p:spPr>
            <a:xfrm>
              <a:off x="3769668" y="3467181"/>
              <a:ext cx="209190" cy="217969"/>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EBEBEB">
                    <a:lumMod val="10000"/>
                  </a:srgbClr>
                </a:solidFill>
                <a:latin typeface="Segoe UI"/>
              </a:endParaRPr>
            </a:p>
          </p:txBody>
        </p:sp>
        <p:sp>
          <p:nvSpPr>
            <p:cNvPr id="57" name="Oval 56">
              <a:extLst>
                <a:ext uri="{FF2B5EF4-FFF2-40B4-BE49-F238E27FC236}">
                  <a16:creationId xmlns:a16="http://schemas.microsoft.com/office/drawing/2014/main" id="{FA3E56DE-3218-4AE4-A921-306C0CEDE41B}"/>
                </a:ext>
                <a:ext uri="{C183D7F6-B498-43B3-948B-1728B52AA6E4}">
                  <adec:decorative xmlns:adec="http://schemas.microsoft.com/office/drawing/2017/decorative" val="1"/>
                </a:ext>
              </a:extLst>
            </p:cNvPr>
            <p:cNvSpPr/>
            <p:nvPr/>
          </p:nvSpPr>
          <p:spPr>
            <a:xfrm>
              <a:off x="5515127" y="5385408"/>
              <a:ext cx="209190" cy="217969"/>
            </a:xfrm>
            <a:prstGeom prst="ellipse">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122">
                <a:solidFill>
                  <a:srgbClr val="EBEBEB">
                    <a:lumMod val="10000"/>
                  </a:srgbClr>
                </a:solidFill>
                <a:latin typeface="Segoe UI"/>
              </a:endParaRPr>
            </a:p>
          </p:txBody>
        </p:sp>
        <p:sp>
          <p:nvSpPr>
            <p:cNvPr id="58" name="TextBox 57">
              <a:extLst>
                <a:ext uri="{FF2B5EF4-FFF2-40B4-BE49-F238E27FC236}">
                  <a16:creationId xmlns:a16="http://schemas.microsoft.com/office/drawing/2014/main" id="{EF97A0CC-F0F9-41BD-A04C-0F87495156DE}"/>
                </a:ext>
              </a:extLst>
            </p:cNvPr>
            <p:cNvSpPr txBox="1"/>
            <p:nvPr/>
          </p:nvSpPr>
          <p:spPr>
            <a:xfrm>
              <a:off x="4662465" y="1354408"/>
              <a:ext cx="2123703" cy="312073"/>
            </a:xfrm>
            <a:prstGeom prst="rect">
              <a:avLst/>
            </a:prstGeom>
            <a:noFill/>
          </p:spPr>
          <p:txBody>
            <a:bodyPr wrap="square" rtlCol="0">
              <a:spAutoFit/>
            </a:bodyPr>
            <a:lstStyle/>
            <a:p>
              <a:pPr algn="ctr" defTabSz="932597">
                <a:defRPr/>
              </a:pPr>
              <a:r>
                <a:rPr lang="en-US" sz="1428">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Business understanding</a:t>
              </a:r>
            </a:p>
          </p:txBody>
        </p:sp>
        <p:sp>
          <p:nvSpPr>
            <p:cNvPr id="59" name="TextBox 58">
              <a:extLst>
                <a:ext uri="{FF2B5EF4-FFF2-40B4-BE49-F238E27FC236}">
                  <a16:creationId xmlns:a16="http://schemas.microsoft.com/office/drawing/2014/main" id="{E1373F59-2A3A-4681-AA29-2AB2315CD008}"/>
                </a:ext>
              </a:extLst>
            </p:cNvPr>
            <p:cNvSpPr txBox="1"/>
            <p:nvPr/>
          </p:nvSpPr>
          <p:spPr>
            <a:xfrm>
              <a:off x="4983017" y="5728573"/>
              <a:ext cx="1294043" cy="312073"/>
            </a:xfrm>
            <a:prstGeom prst="rect">
              <a:avLst/>
            </a:prstGeom>
            <a:noFill/>
          </p:spPr>
          <p:txBody>
            <a:bodyPr wrap="square" rtlCol="0">
              <a:spAutoFit/>
            </a:bodyPr>
            <a:lstStyle/>
            <a:p>
              <a:pPr algn="ctr" defTabSz="932597">
                <a:defRPr/>
              </a:pPr>
              <a:r>
                <a:rPr lang="en-US" sz="1428">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Modeling</a:t>
              </a:r>
            </a:p>
          </p:txBody>
        </p:sp>
        <p:sp>
          <p:nvSpPr>
            <p:cNvPr id="60" name="TextBox 59">
              <a:extLst>
                <a:ext uri="{FF2B5EF4-FFF2-40B4-BE49-F238E27FC236}">
                  <a16:creationId xmlns:a16="http://schemas.microsoft.com/office/drawing/2014/main" id="{A9B63A8B-B890-4961-BC09-C1A9C1959BA3}"/>
                </a:ext>
              </a:extLst>
            </p:cNvPr>
            <p:cNvSpPr txBox="1"/>
            <p:nvPr/>
          </p:nvSpPr>
          <p:spPr>
            <a:xfrm>
              <a:off x="7574371" y="3314555"/>
              <a:ext cx="1635739" cy="531812"/>
            </a:xfrm>
            <a:prstGeom prst="rect">
              <a:avLst/>
            </a:prstGeom>
            <a:noFill/>
          </p:spPr>
          <p:txBody>
            <a:bodyPr wrap="square" rtlCol="0">
              <a:spAutoFit/>
            </a:bodyPr>
            <a:lstStyle/>
            <a:p>
              <a:pPr defTabSz="932597">
                <a:defRPr/>
              </a:pPr>
              <a:r>
                <a:rPr lang="en-US" sz="1428">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Data acquisition &amp; understanding</a:t>
              </a:r>
            </a:p>
          </p:txBody>
        </p:sp>
        <p:sp>
          <p:nvSpPr>
            <p:cNvPr id="61" name="TextBox 60">
              <a:extLst>
                <a:ext uri="{FF2B5EF4-FFF2-40B4-BE49-F238E27FC236}">
                  <a16:creationId xmlns:a16="http://schemas.microsoft.com/office/drawing/2014/main" id="{B67AC803-005C-4671-A09D-4DE1F6601E8A}"/>
                </a:ext>
              </a:extLst>
            </p:cNvPr>
            <p:cNvSpPr txBox="1"/>
            <p:nvPr/>
          </p:nvSpPr>
          <p:spPr>
            <a:xfrm>
              <a:off x="2195924" y="3314555"/>
              <a:ext cx="1469148" cy="531812"/>
            </a:xfrm>
            <a:prstGeom prst="rect">
              <a:avLst/>
            </a:prstGeom>
            <a:noFill/>
          </p:spPr>
          <p:txBody>
            <a:bodyPr wrap="square" rtlCol="0">
              <a:spAutoFit/>
            </a:bodyPr>
            <a:lstStyle/>
            <a:p>
              <a:pPr algn="r" defTabSz="932597">
                <a:defRPr/>
              </a:pPr>
              <a:r>
                <a:rPr lang="en-US" sz="1428">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Deployment </a:t>
              </a:r>
              <a:br>
                <a:rPr lang="en-US" sz="1428">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br>
              <a:r>
                <a:rPr lang="en-US" sz="1428">
                  <a:gradFill>
                    <a:gsLst>
                      <a:gs pos="1250">
                        <a:srgbClr val="000000"/>
                      </a:gs>
                      <a:gs pos="100000">
                        <a:srgbClr val="000000"/>
                      </a:gs>
                    </a:gsLst>
                    <a:lin ang="5400000" scaled="0"/>
                  </a:gradFill>
                  <a:latin typeface="Segoe UI" panose="020B0502040204020203" pitchFamily="34" charset="0"/>
                  <a:cs typeface="Segoe UI" panose="020B0502040204020203" pitchFamily="34" charset="0"/>
                </a:rPr>
                <a:t>&amp; Ops</a:t>
              </a:r>
            </a:p>
          </p:txBody>
        </p:sp>
      </p:grpSp>
    </p:spTree>
    <p:extLst>
      <p:ext uri="{BB962C8B-B14F-4D97-AF65-F5344CB8AC3E}">
        <p14:creationId xmlns:p14="http://schemas.microsoft.com/office/powerpoint/2010/main" val="2464119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477B1-369B-4EFB-8AFA-D662D638E39D}"/>
              </a:ext>
            </a:extLst>
          </p:cNvPr>
          <p:cNvSpPr>
            <a:spLocks noGrp="1"/>
          </p:cNvSpPr>
          <p:nvPr>
            <p:ph type="title"/>
          </p:nvPr>
        </p:nvSpPr>
        <p:spPr/>
        <p:txBody>
          <a:bodyPr/>
          <a:lstStyle/>
          <a:p>
            <a:r>
              <a:rPr lang="en-US"/>
              <a:t>Building Trusted Machine Learning</a:t>
            </a:r>
          </a:p>
        </p:txBody>
      </p:sp>
      <p:grpSp>
        <p:nvGrpSpPr>
          <p:cNvPr id="3" name="Group 2">
            <a:extLst>
              <a:ext uri="{FF2B5EF4-FFF2-40B4-BE49-F238E27FC236}">
                <a16:creationId xmlns:a16="http://schemas.microsoft.com/office/drawing/2014/main" id="{4A4A966A-C622-4387-979C-A2E244486A10}"/>
              </a:ext>
            </a:extLst>
          </p:cNvPr>
          <p:cNvGrpSpPr/>
          <p:nvPr/>
        </p:nvGrpSpPr>
        <p:grpSpPr>
          <a:xfrm>
            <a:off x="600855" y="1407052"/>
            <a:ext cx="3620292" cy="4941031"/>
            <a:chOff x="588263" y="1379588"/>
            <a:chExt cx="3549628" cy="4844588"/>
          </a:xfrm>
        </p:grpSpPr>
        <p:sp>
          <p:nvSpPr>
            <p:cNvPr id="41" name="TextBox 40">
              <a:extLst>
                <a:ext uri="{FF2B5EF4-FFF2-40B4-BE49-F238E27FC236}">
                  <a16:creationId xmlns:a16="http://schemas.microsoft.com/office/drawing/2014/main" id="{5B591A74-A0A3-4DBA-85A1-18EDFA8E74B3}"/>
                </a:ext>
              </a:extLst>
            </p:cNvPr>
            <p:cNvSpPr txBox="1"/>
            <p:nvPr/>
          </p:nvSpPr>
          <p:spPr>
            <a:xfrm>
              <a:off x="588263" y="1379588"/>
              <a:ext cx="3549628" cy="4844588"/>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186521" bIns="47565" numCol="1" rtlCol="0" anchor="t" anchorCtr="0" compatLnSpc="1">
              <a:prstTxWarp prst="textNoShape">
                <a:avLst/>
              </a:prstTxWarp>
            </a:bodyPr>
            <a:lstStyle>
              <a:defPPr>
                <a:defRPr lang="en-US"/>
              </a:defPPr>
              <a:lvl1pPr lvl="0" defTabSz="932472" fontAlgn="base">
                <a:spcBef>
                  <a:spcPct val="0"/>
                </a:spcBef>
                <a:spcAft>
                  <a:spcPct val="0"/>
                </a:spcAft>
                <a:defRPr sz="1800" b="1">
                  <a:solidFill>
                    <a:srgbClr val="1A1A1A"/>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spcAft>
                  <a:spcPts val="408"/>
                </a:spcAft>
                <a:defRPr/>
              </a:pPr>
              <a:endParaRPr lang="en-US" sz="2448">
                <a:solidFill>
                  <a:srgbClr val="0078D4"/>
                </a:solidFill>
                <a:latin typeface="Segoe UI"/>
              </a:endParaRPr>
            </a:p>
            <a:p>
              <a:pPr defTabSz="951028">
                <a:spcAft>
                  <a:spcPts val="408"/>
                </a:spcAft>
                <a:defRPr/>
              </a:pPr>
              <a:endParaRPr lang="en-US" sz="2448">
                <a:solidFill>
                  <a:srgbClr val="0078D4"/>
                </a:solidFill>
                <a:latin typeface="Segoe UI"/>
              </a:endParaRPr>
            </a:p>
            <a:p>
              <a:pPr defTabSz="951028">
                <a:spcAft>
                  <a:spcPts val="408"/>
                </a:spcAft>
                <a:defRPr/>
              </a:pPr>
              <a:endParaRPr lang="en-US" sz="2448">
                <a:solidFill>
                  <a:srgbClr val="0078D4"/>
                </a:solidFill>
                <a:latin typeface="Segoe UI"/>
              </a:endParaRPr>
            </a:p>
            <a:p>
              <a:pPr defTabSz="951028">
                <a:spcAft>
                  <a:spcPts val="408"/>
                </a:spcAft>
                <a:defRPr/>
              </a:pPr>
              <a:endParaRPr lang="en-US" sz="2448">
                <a:solidFill>
                  <a:srgbClr val="0078D4"/>
                </a:solidFill>
                <a:latin typeface="Segoe UI"/>
              </a:endParaRPr>
            </a:p>
            <a:p>
              <a:pPr defTabSz="951028">
                <a:spcAft>
                  <a:spcPts val="408"/>
                </a:spcAft>
                <a:defRPr/>
              </a:pPr>
              <a:endParaRPr lang="en-US" sz="2448">
                <a:solidFill>
                  <a:srgbClr val="0078D4"/>
                </a:solidFill>
                <a:latin typeface="Segoe UI"/>
              </a:endParaRPr>
            </a:p>
            <a:p>
              <a:pPr defTabSz="951028">
                <a:spcAft>
                  <a:spcPts val="816"/>
                </a:spcAft>
                <a:defRPr/>
              </a:pPr>
              <a:r>
                <a:rPr lang="en-US" sz="2448">
                  <a:solidFill>
                    <a:srgbClr val="0078D4"/>
                  </a:solidFill>
                  <a:latin typeface="Segoe UI"/>
                </a:rPr>
                <a:t>Platform</a:t>
              </a:r>
            </a:p>
            <a:p>
              <a:pPr defTabSz="951028"/>
              <a:r>
                <a:rPr lang="en-US" sz="1836" b="0">
                  <a:latin typeface="Segoe UI"/>
                </a:rPr>
                <a:t>Build on a platform that is secure and trustworthy</a:t>
              </a:r>
            </a:p>
            <a:p>
              <a:pPr defTabSz="951028">
                <a:defRPr/>
              </a:pPr>
              <a:endParaRPr lang="en-US" sz="1836" b="0">
                <a:latin typeface="Segoe UI"/>
              </a:endParaRPr>
            </a:p>
          </p:txBody>
        </p:sp>
        <p:pic>
          <p:nvPicPr>
            <p:cNvPr id="4" name="Picture 3" descr="A group of people looking at a computer&#10;&#10;Description automatically generated">
              <a:extLst>
                <a:ext uri="{FF2B5EF4-FFF2-40B4-BE49-F238E27FC236}">
                  <a16:creationId xmlns:a16="http://schemas.microsoft.com/office/drawing/2014/main" id="{56088839-2EE9-4442-AD3D-E2249CDE6D73}"/>
                </a:ext>
              </a:extLst>
            </p:cNvPr>
            <p:cNvPicPr>
              <a:picLocks noChangeAspect="1"/>
            </p:cNvPicPr>
            <p:nvPr/>
          </p:nvPicPr>
          <p:blipFill rotWithShape="1">
            <a:blip r:embed="rId3"/>
            <a:srcRect r="2690"/>
            <a:stretch/>
          </p:blipFill>
          <p:spPr>
            <a:xfrm>
              <a:off x="588263" y="1379588"/>
              <a:ext cx="3549627" cy="2049412"/>
            </a:xfrm>
            <a:prstGeom prst="rect">
              <a:avLst/>
            </a:prstGeom>
          </p:spPr>
        </p:pic>
      </p:grpSp>
      <p:grpSp>
        <p:nvGrpSpPr>
          <p:cNvPr id="5" name="Group 4">
            <a:extLst>
              <a:ext uri="{FF2B5EF4-FFF2-40B4-BE49-F238E27FC236}">
                <a16:creationId xmlns:a16="http://schemas.microsoft.com/office/drawing/2014/main" id="{9549D92A-A5CE-44F7-BC2C-3D5242AF9D6E}"/>
              </a:ext>
            </a:extLst>
          </p:cNvPr>
          <p:cNvGrpSpPr/>
          <p:nvPr/>
        </p:nvGrpSpPr>
        <p:grpSpPr>
          <a:xfrm>
            <a:off x="4681276" y="1407052"/>
            <a:ext cx="3347106" cy="4941031"/>
            <a:chOff x="4589039" y="1379588"/>
            <a:chExt cx="3281774" cy="4844588"/>
          </a:xfrm>
        </p:grpSpPr>
        <p:sp>
          <p:nvSpPr>
            <p:cNvPr id="10" name="TextBox 9">
              <a:extLst>
                <a:ext uri="{FF2B5EF4-FFF2-40B4-BE49-F238E27FC236}">
                  <a16:creationId xmlns:a16="http://schemas.microsoft.com/office/drawing/2014/main" id="{330D7BB3-3B62-4D72-BDAC-05E6C0617A00}"/>
                </a:ext>
              </a:extLst>
            </p:cNvPr>
            <p:cNvSpPr txBox="1"/>
            <p:nvPr/>
          </p:nvSpPr>
          <p:spPr>
            <a:xfrm>
              <a:off x="4589040" y="1379588"/>
              <a:ext cx="3281773" cy="4844588"/>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47565" rIns="186521" bIns="47565" numCol="1" rtlCol="0" anchor="t" anchorCtr="0" compatLnSpc="1">
              <a:prstTxWarp prst="textNoShape">
                <a:avLst/>
              </a:prstTxWarp>
            </a:bodyPr>
            <a:lstStyle>
              <a:defPPr>
                <a:defRPr lang="en-US"/>
              </a:defPPr>
              <a:lvl1pPr lvl="0" defTabSz="932472" fontAlgn="base">
                <a:spcBef>
                  <a:spcPct val="0"/>
                </a:spcBef>
                <a:spcAft>
                  <a:spcPct val="0"/>
                </a:spcAft>
                <a:defRPr sz="1800" b="1">
                  <a:solidFill>
                    <a:srgbClr val="1A1A1A"/>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spcAft>
                  <a:spcPts val="408"/>
                </a:spcAft>
                <a:defRPr/>
              </a:pPr>
              <a:endParaRPr lang="en-US" sz="2448">
                <a:solidFill>
                  <a:srgbClr val="0078D4"/>
                </a:solidFill>
                <a:latin typeface="Segoe UI"/>
              </a:endParaRPr>
            </a:p>
            <a:p>
              <a:pPr defTabSz="951028">
                <a:spcAft>
                  <a:spcPts val="408"/>
                </a:spcAft>
                <a:defRPr/>
              </a:pPr>
              <a:endParaRPr lang="en-US" sz="2448">
                <a:solidFill>
                  <a:srgbClr val="0078D4"/>
                </a:solidFill>
                <a:latin typeface="Segoe UI"/>
              </a:endParaRPr>
            </a:p>
            <a:p>
              <a:pPr defTabSz="951028">
                <a:spcAft>
                  <a:spcPts val="408"/>
                </a:spcAft>
                <a:defRPr/>
              </a:pPr>
              <a:endParaRPr lang="en-US" sz="2448">
                <a:solidFill>
                  <a:srgbClr val="0078D4"/>
                </a:solidFill>
                <a:latin typeface="Segoe UI"/>
              </a:endParaRPr>
            </a:p>
            <a:p>
              <a:pPr defTabSz="951028">
                <a:spcAft>
                  <a:spcPts val="408"/>
                </a:spcAft>
                <a:defRPr/>
              </a:pPr>
              <a:endParaRPr lang="en-US" sz="2448">
                <a:solidFill>
                  <a:srgbClr val="0078D4"/>
                </a:solidFill>
                <a:latin typeface="Segoe UI"/>
              </a:endParaRPr>
            </a:p>
            <a:p>
              <a:pPr defTabSz="951028">
                <a:spcAft>
                  <a:spcPts val="408"/>
                </a:spcAft>
                <a:defRPr/>
              </a:pPr>
              <a:endParaRPr lang="en-US" sz="2448">
                <a:solidFill>
                  <a:srgbClr val="0078D4"/>
                </a:solidFill>
                <a:latin typeface="Segoe UI"/>
              </a:endParaRPr>
            </a:p>
            <a:p>
              <a:pPr defTabSz="951028">
                <a:spcAft>
                  <a:spcPts val="816"/>
                </a:spcAft>
                <a:defRPr/>
              </a:pPr>
              <a:r>
                <a:rPr lang="en-US" sz="2448">
                  <a:solidFill>
                    <a:srgbClr val="0078D4"/>
                  </a:solidFill>
                  <a:latin typeface="Segoe UI"/>
                </a:rPr>
                <a:t>Process</a:t>
              </a:r>
            </a:p>
            <a:p>
              <a:pPr defTabSz="951028">
                <a:defRPr/>
              </a:pPr>
              <a:r>
                <a:rPr lang="en-US" sz="1836" b="0">
                  <a:latin typeface="Segoe UI"/>
                </a:rPr>
                <a:t>Focus on reliable, reproducible processes that incorporate human oversight and the state-of-art best practices</a:t>
              </a:r>
              <a:endParaRPr lang="en-US" sz="1836" b="0" i="1">
                <a:latin typeface="Segoe UI"/>
                <a:ea typeface="+mn-ea"/>
              </a:endParaRPr>
            </a:p>
          </p:txBody>
        </p:sp>
        <p:pic>
          <p:nvPicPr>
            <p:cNvPr id="11" name="Picture 10">
              <a:extLst>
                <a:ext uri="{FF2B5EF4-FFF2-40B4-BE49-F238E27FC236}">
                  <a16:creationId xmlns:a16="http://schemas.microsoft.com/office/drawing/2014/main" id="{55EE6E8D-32C6-44C4-BF1F-63EE865695EA}"/>
                </a:ext>
              </a:extLst>
            </p:cNvPr>
            <p:cNvPicPr>
              <a:picLocks noChangeAspect="1"/>
            </p:cNvPicPr>
            <p:nvPr/>
          </p:nvPicPr>
          <p:blipFill>
            <a:blip r:embed="rId4"/>
            <a:srcRect/>
            <a:stretch/>
          </p:blipFill>
          <p:spPr>
            <a:xfrm>
              <a:off x="4589039" y="1386690"/>
              <a:ext cx="3281773" cy="2035208"/>
            </a:xfrm>
            <a:prstGeom prst="rect">
              <a:avLst/>
            </a:prstGeom>
          </p:spPr>
        </p:pic>
      </p:grpSp>
      <p:grpSp>
        <p:nvGrpSpPr>
          <p:cNvPr id="7" name="Group 6">
            <a:extLst>
              <a:ext uri="{FF2B5EF4-FFF2-40B4-BE49-F238E27FC236}">
                <a16:creationId xmlns:a16="http://schemas.microsoft.com/office/drawing/2014/main" id="{32CF30DF-6AAB-4B5E-B4A5-B70107281E0F}"/>
              </a:ext>
            </a:extLst>
          </p:cNvPr>
          <p:cNvGrpSpPr/>
          <p:nvPr/>
        </p:nvGrpSpPr>
        <p:grpSpPr>
          <a:xfrm>
            <a:off x="8488512" y="1407052"/>
            <a:ext cx="3347106" cy="4941031"/>
            <a:chOff x="8321962" y="1379588"/>
            <a:chExt cx="3281774" cy="4844588"/>
          </a:xfrm>
        </p:grpSpPr>
        <p:sp>
          <p:nvSpPr>
            <p:cNvPr id="8" name="TextBox 7">
              <a:extLst>
                <a:ext uri="{FF2B5EF4-FFF2-40B4-BE49-F238E27FC236}">
                  <a16:creationId xmlns:a16="http://schemas.microsoft.com/office/drawing/2014/main" id="{47365C1D-8BA7-4DBF-8DA7-25C062CEF120}"/>
                </a:ext>
              </a:extLst>
            </p:cNvPr>
            <p:cNvSpPr txBox="1"/>
            <p:nvPr/>
          </p:nvSpPr>
          <p:spPr>
            <a:xfrm>
              <a:off x="8321963" y="1379588"/>
              <a:ext cx="3281773" cy="4844588"/>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6521" tIns="186521" rIns="186521" bIns="47565" numCol="1" rtlCol="0" anchor="t" anchorCtr="0" compatLnSpc="1">
              <a:prstTxWarp prst="textNoShape">
                <a:avLst/>
              </a:prstTxWarp>
            </a:bodyPr>
            <a:lstStyle>
              <a:defPPr>
                <a:defRPr lang="en-US"/>
              </a:defPPr>
              <a:lvl1pPr lvl="0" defTabSz="932472" fontAlgn="base">
                <a:spcBef>
                  <a:spcPct val="0"/>
                </a:spcBef>
                <a:spcAft>
                  <a:spcPct val="0"/>
                </a:spcAft>
                <a:defRPr sz="1800" b="1">
                  <a:solidFill>
                    <a:srgbClr val="1A1A1A"/>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51028">
                <a:spcAft>
                  <a:spcPts val="0"/>
                </a:spcAft>
                <a:defRPr/>
              </a:pPr>
              <a:endParaRPr lang="en-US" sz="3264">
                <a:solidFill>
                  <a:srgbClr val="0078D4"/>
                </a:solidFill>
                <a:latin typeface="Segoe UI"/>
                <a:ea typeface="+mn-ea"/>
              </a:endParaRPr>
            </a:p>
            <a:p>
              <a:pPr defTabSz="951028">
                <a:spcAft>
                  <a:spcPts val="0"/>
                </a:spcAft>
                <a:defRPr/>
              </a:pPr>
              <a:endParaRPr lang="en-US" sz="3264" b="0">
                <a:solidFill>
                  <a:srgbClr val="0078D4"/>
                </a:solidFill>
                <a:latin typeface="Segoe UI"/>
                <a:ea typeface="+mn-ea"/>
              </a:endParaRPr>
            </a:p>
            <a:p>
              <a:pPr defTabSz="951028">
                <a:spcAft>
                  <a:spcPts val="0"/>
                </a:spcAft>
                <a:defRPr/>
              </a:pPr>
              <a:endParaRPr lang="en-US" sz="3264" b="0">
                <a:solidFill>
                  <a:srgbClr val="0078D4"/>
                </a:solidFill>
                <a:latin typeface="Segoe UI"/>
                <a:ea typeface="+mn-ea"/>
              </a:endParaRPr>
            </a:p>
            <a:p>
              <a:pPr defTabSz="951028">
                <a:spcAft>
                  <a:spcPts val="0"/>
                </a:spcAft>
                <a:defRPr/>
              </a:pPr>
              <a:endParaRPr lang="en-US" sz="3264" b="0">
                <a:solidFill>
                  <a:srgbClr val="0078D4"/>
                </a:solidFill>
                <a:latin typeface="Segoe UI"/>
                <a:ea typeface="+mn-ea"/>
              </a:endParaRPr>
            </a:p>
            <a:p>
              <a:pPr defTabSz="951028">
                <a:spcAft>
                  <a:spcPts val="816"/>
                </a:spcAft>
                <a:defRPr/>
              </a:pPr>
              <a:r>
                <a:rPr lang="en-US" sz="2448">
                  <a:solidFill>
                    <a:srgbClr val="0078D4"/>
                  </a:solidFill>
                  <a:latin typeface="Segoe UI"/>
                  <a:ea typeface="+mn-ea"/>
                </a:rPr>
                <a:t>Models</a:t>
              </a:r>
            </a:p>
            <a:p>
              <a:pPr defTabSz="932563" fontAlgn="auto">
                <a:spcBef>
                  <a:spcPts val="0"/>
                </a:spcBef>
                <a:spcAft>
                  <a:spcPts val="0"/>
                </a:spcAft>
                <a:defRPr/>
              </a:pPr>
              <a:r>
                <a:rPr lang="en-US" sz="1836" b="0">
                  <a:latin typeface="Segoe UI"/>
                </a:rPr>
                <a:t>Emphasize deeper understanding of model behavior, analysis, and testing</a:t>
              </a:r>
            </a:p>
            <a:p>
              <a:pPr defTabSz="951028">
                <a:defRPr/>
              </a:pPr>
              <a:endParaRPr lang="en-US" sz="2856">
                <a:solidFill>
                  <a:srgbClr val="0078D4"/>
                </a:solidFill>
                <a:latin typeface="Segoe UI"/>
              </a:endParaRPr>
            </a:p>
          </p:txBody>
        </p:sp>
        <p:pic>
          <p:nvPicPr>
            <p:cNvPr id="13" name="Picture 12" descr="A picture containing person, man, building, indoor&#10;&#10;Description automatically generated">
              <a:extLst>
                <a:ext uri="{FF2B5EF4-FFF2-40B4-BE49-F238E27FC236}">
                  <a16:creationId xmlns:a16="http://schemas.microsoft.com/office/drawing/2014/main" id="{A3CB2801-B008-46AA-8AB5-165EBCF3B295}"/>
                </a:ext>
              </a:extLst>
            </p:cNvPr>
            <p:cNvPicPr>
              <a:picLocks noChangeAspect="1"/>
            </p:cNvPicPr>
            <p:nvPr/>
          </p:nvPicPr>
          <p:blipFill rotWithShape="1">
            <a:blip r:embed="rId5"/>
            <a:srcRect l="14374" t="5153" r="2759" b="2740"/>
            <a:stretch/>
          </p:blipFill>
          <p:spPr>
            <a:xfrm>
              <a:off x="8321962" y="1379588"/>
              <a:ext cx="3281774" cy="2049412"/>
            </a:xfrm>
            <a:prstGeom prst="rect">
              <a:avLst/>
            </a:prstGeom>
          </p:spPr>
        </p:pic>
      </p:grpSp>
    </p:spTree>
    <p:extLst>
      <p:ext uri="{BB962C8B-B14F-4D97-AF65-F5344CB8AC3E}">
        <p14:creationId xmlns:p14="http://schemas.microsoft.com/office/powerpoint/2010/main" val="351407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
                                  </p:stCondLst>
                                  <p:childTnLst>
                                    <p:animMotion origin="layout" path="M -4.375E-6 -1.11111E-6 L -4.375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nodeType="withEffect">
                                  <p:stCondLst>
                                    <p:cond delay="4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400"/>
                                  </p:stCondLst>
                                  <p:childTnLst>
                                    <p:animMotion origin="layout" path="M -4.375E-6 -1.11111E-6 L -4.375E-6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6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600"/>
                                  </p:stCondLst>
                                  <p:childTnLst>
                                    <p:animMotion origin="layout" path="M -4.375E-6 -1.11111E-6 L -4.375E-6 0.03542 " pathEditMode="relative" rAng="0" ptsTypes="AA">
                                      <p:cBhvr>
                                        <p:cTn id="1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DFA65725-9636-734B-8315-9CA2CAFAA6B5}"/>
              </a:ext>
            </a:extLst>
          </p:cNvPr>
          <p:cNvPicPr>
            <a:picLocks noChangeAspect="1"/>
          </p:cNvPicPr>
          <p:nvPr/>
        </p:nvPicPr>
        <p:blipFill>
          <a:blip r:embed="rId2"/>
          <a:stretch>
            <a:fillRect/>
          </a:stretch>
        </p:blipFill>
        <p:spPr>
          <a:xfrm>
            <a:off x="882" y="305296"/>
            <a:ext cx="12434711" cy="6383932"/>
          </a:xfrm>
          <a:prstGeom prst="rect">
            <a:avLst/>
          </a:prstGeom>
        </p:spPr>
      </p:pic>
    </p:spTree>
    <p:extLst>
      <p:ext uri="{BB962C8B-B14F-4D97-AF65-F5344CB8AC3E}">
        <p14:creationId xmlns:p14="http://schemas.microsoft.com/office/powerpoint/2010/main" val="4709194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86CE89-B9E3-294C-98BD-7CC18EF7C187}"/>
              </a:ext>
            </a:extLst>
          </p:cNvPr>
          <p:cNvGrpSpPr/>
          <p:nvPr/>
        </p:nvGrpSpPr>
        <p:grpSpPr>
          <a:xfrm>
            <a:off x="2223712" y="1710380"/>
            <a:ext cx="7989051" cy="4446872"/>
            <a:chOff x="2179443" y="1676996"/>
            <a:chExt cx="7833114" cy="4360074"/>
          </a:xfrm>
        </p:grpSpPr>
        <p:sp>
          <p:nvSpPr>
            <p:cNvPr id="37" name="Rectangle 36">
              <a:extLst>
                <a:ext uri="{FF2B5EF4-FFF2-40B4-BE49-F238E27FC236}">
                  <a16:creationId xmlns:a16="http://schemas.microsoft.com/office/drawing/2014/main" id="{14A0E4C2-71B9-439C-9634-DE48B039B980}"/>
                </a:ext>
              </a:extLst>
            </p:cNvPr>
            <p:cNvSpPr/>
            <p:nvPr/>
          </p:nvSpPr>
          <p:spPr bwMode="auto">
            <a:xfrm>
              <a:off x="2471543" y="1967049"/>
              <a:ext cx="1599601" cy="1599601"/>
            </a:xfrm>
            <a:prstGeom prst="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3"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b="1">
                  <a:gradFill>
                    <a:gsLst>
                      <a:gs pos="0">
                        <a:srgbClr val="FFFFFF"/>
                      </a:gs>
                      <a:gs pos="100000">
                        <a:srgbClr val="FFFFFF"/>
                      </a:gs>
                    </a:gsLst>
                    <a:lin ang="5400000" scaled="0"/>
                  </a:gradFill>
                  <a:latin typeface="Segoe UI Semibold"/>
                  <a:cs typeface="Segoe UI" pitchFamily="34" charset="0"/>
                </a:rPr>
                <a:t>Fairness</a:t>
              </a:r>
            </a:p>
          </p:txBody>
        </p:sp>
        <p:sp>
          <p:nvSpPr>
            <p:cNvPr id="38" name="Rectangle 37">
              <a:extLst>
                <a:ext uri="{FF2B5EF4-FFF2-40B4-BE49-F238E27FC236}">
                  <a16:creationId xmlns:a16="http://schemas.microsoft.com/office/drawing/2014/main" id="{B2F8B976-D479-4DB1-9803-C2295EA0F264}"/>
                </a:ext>
              </a:extLst>
            </p:cNvPr>
            <p:cNvSpPr/>
            <p:nvPr/>
          </p:nvSpPr>
          <p:spPr bwMode="auto">
            <a:xfrm>
              <a:off x="4354647" y="1967049"/>
              <a:ext cx="1599601" cy="1599601"/>
            </a:xfrm>
            <a:prstGeom prst="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3"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b="1">
                  <a:gradFill>
                    <a:gsLst>
                      <a:gs pos="0">
                        <a:srgbClr val="FFFFFF"/>
                      </a:gs>
                      <a:gs pos="100000">
                        <a:srgbClr val="FFFFFF"/>
                      </a:gs>
                    </a:gsLst>
                    <a:lin ang="5400000" scaled="0"/>
                  </a:gradFill>
                  <a:latin typeface="Segoe UI Semibold"/>
                  <a:cs typeface="Segoe UI" pitchFamily="34" charset="0"/>
                </a:rPr>
                <a:t>Reliability </a:t>
              </a:r>
            </a:p>
            <a:p>
              <a:pPr algn="ctr" defTabSz="951028" fontAlgn="base">
                <a:lnSpc>
                  <a:spcPct val="90000"/>
                </a:lnSpc>
                <a:spcBef>
                  <a:spcPct val="0"/>
                </a:spcBef>
                <a:spcAft>
                  <a:spcPct val="0"/>
                </a:spcAft>
                <a:defRPr/>
              </a:pPr>
              <a:r>
                <a:rPr lang="en-US" sz="1632" b="1">
                  <a:gradFill>
                    <a:gsLst>
                      <a:gs pos="0">
                        <a:srgbClr val="FFFFFF"/>
                      </a:gs>
                      <a:gs pos="100000">
                        <a:srgbClr val="FFFFFF"/>
                      </a:gs>
                    </a:gsLst>
                    <a:lin ang="5400000" scaled="0"/>
                  </a:gradFill>
                  <a:latin typeface="Segoe UI Semibold"/>
                  <a:cs typeface="Segoe UI" pitchFamily="34" charset="0"/>
                </a:rPr>
                <a:t>&amp; Safety</a:t>
              </a:r>
            </a:p>
          </p:txBody>
        </p:sp>
        <p:sp>
          <p:nvSpPr>
            <p:cNvPr id="40" name="Rectangle 39">
              <a:extLst>
                <a:ext uri="{FF2B5EF4-FFF2-40B4-BE49-F238E27FC236}">
                  <a16:creationId xmlns:a16="http://schemas.microsoft.com/office/drawing/2014/main" id="{DE0C9F93-2700-4068-9471-04F8452FFAA0}"/>
                </a:ext>
              </a:extLst>
            </p:cNvPr>
            <p:cNvSpPr/>
            <p:nvPr/>
          </p:nvSpPr>
          <p:spPr bwMode="auto">
            <a:xfrm>
              <a:off x="6237751" y="1967049"/>
              <a:ext cx="1599601" cy="1599601"/>
            </a:xfrm>
            <a:prstGeom prst="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3"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b="1">
                  <a:gradFill>
                    <a:gsLst>
                      <a:gs pos="0">
                        <a:srgbClr val="FFFFFF"/>
                      </a:gs>
                      <a:gs pos="100000">
                        <a:srgbClr val="FFFFFF"/>
                      </a:gs>
                    </a:gsLst>
                    <a:lin ang="5400000" scaled="0"/>
                  </a:gradFill>
                  <a:latin typeface="Segoe UI Semibold"/>
                  <a:cs typeface="Segoe UI" pitchFamily="34" charset="0"/>
                </a:rPr>
                <a:t>Privacy &amp; Security</a:t>
              </a:r>
            </a:p>
          </p:txBody>
        </p:sp>
        <p:sp>
          <p:nvSpPr>
            <p:cNvPr id="41" name="Rectangle 40">
              <a:extLst>
                <a:ext uri="{FF2B5EF4-FFF2-40B4-BE49-F238E27FC236}">
                  <a16:creationId xmlns:a16="http://schemas.microsoft.com/office/drawing/2014/main" id="{3A08A82B-333C-4036-9464-FC4BA0B98474}"/>
                </a:ext>
              </a:extLst>
            </p:cNvPr>
            <p:cNvSpPr/>
            <p:nvPr/>
          </p:nvSpPr>
          <p:spPr bwMode="auto">
            <a:xfrm>
              <a:off x="8120856" y="1967049"/>
              <a:ext cx="1599601" cy="1599601"/>
            </a:xfrm>
            <a:prstGeom prst="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932603"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b="1">
                  <a:gradFill>
                    <a:gsLst>
                      <a:gs pos="0">
                        <a:srgbClr val="FFFFFF"/>
                      </a:gs>
                      <a:gs pos="100000">
                        <a:srgbClr val="FFFFFF"/>
                      </a:gs>
                    </a:gsLst>
                    <a:lin ang="5400000" scaled="0"/>
                  </a:gradFill>
                  <a:latin typeface="Segoe UI Semibold"/>
                  <a:cs typeface="Segoe UI" pitchFamily="34" charset="0"/>
                </a:rPr>
                <a:t>Inclusiveness</a:t>
              </a:r>
            </a:p>
          </p:txBody>
        </p:sp>
        <p:sp>
          <p:nvSpPr>
            <p:cNvPr id="42" name="Rectangle 41">
              <a:extLst>
                <a:ext uri="{FF2B5EF4-FFF2-40B4-BE49-F238E27FC236}">
                  <a16:creationId xmlns:a16="http://schemas.microsoft.com/office/drawing/2014/main" id="{0D075946-6134-472D-8E7E-CCFDBD211CC0}"/>
                </a:ext>
              </a:extLst>
            </p:cNvPr>
            <p:cNvSpPr/>
            <p:nvPr/>
          </p:nvSpPr>
          <p:spPr bwMode="auto">
            <a:xfrm>
              <a:off x="2471543" y="3852276"/>
              <a:ext cx="7248914" cy="804672"/>
            </a:xfrm>
            <a:prstGeom prst="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b="1">
                  <a:gradFill>
                    <a:gsLst>
                      <a:gs pos="0">
                        <a:srgbClr val="FFFFFF"/>
                      </a:gs>
                      <a:gs pos="100000">
                        <a:srgbClr val="FFFFFF"/>
                      </a:gs>
                    </a:gsLst>
                    <a:lin ang="5400000" scaled="0"/>
                  </a:gradFill>
                  <a:latin typeface="Segoe UI Semibold"/>
                  <a:cs typeface="Segoe UI" pitchFamily="34" charset="0"/>
                </a:rPr>
                <a:t>Transparency</a:t>
              </a:r>
            </a:p>
          </p:txBody>
        </p:sp>
        <p:sp>
          <p:nvSpPr>
            <p:cNvPr id="43" name="Rectangle 42">
              <a:extLst>
                <a:ext uri="{FF2B5EF4-FFF2-40B4-BE49-F238E27FC236}">
                  <a16:creationId xmlns:a16="http://schemas.microsoft.com/office/drawing/2014/main" id="{CA3673E5-08D5-4CEA-91D6-526C28475CB6}"/>
                </a:ext>
              </a:extLst>
            </p:cNvPr>
            <p:cNvSpPr/>
            <p:nvPr/>
          </p:nvSpPr>
          <p:spPr bwMode="auto">
            <a:xfrm>
              <a:off x="2471543" y="4940986"/>
              <a:ext cx="7248914" cy="804672"/>
            </a:xfrm>
            <a:prstGeom prst="rect">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2"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r>
                <a:rPr lang="en-US" sz="1632" b="1">
                  <a:gradFill>
                    <a:gsLst>
                      <a:gs pos="0">
                        <a:srgbClr val="FFFFFF"/>
                      </a:gs>
                      <a:gs pos="100000">
                        <a:srgbClr val="FFFFFF"/>
                      </a:gs>
                    </a:gsLst>
                    <a:lin ang="5400000" scaled="0"/>
                  </a:gradFill>
                  <a:latin typeface="Segoe UI Semibold"/>
                  <a:cs typeface="Segoe UI" pitchFamily="34" charset="0"/>
                </a:rPr>
                <a:t>Accountability</a:t>
              </a:r>
            </a:p>
          </p:txBody>
        </p:sp>
        <p:sp>
          <p:nvSpPr>
            <p:cNvPr id="44" name="Compare_F057">
              <a:extLst>
                <a:ext uri="{FF2B5EF4-FFF2-40B4-BE49-F238E27FC236}">
                  <a16:creationId xmlns:a16="http://schemas.microsoft.com/office/drawing/2014/main" id="{92AC1947-DB9D-4C7F-8CC6-B7E6ADDFC291}"/>
                </a:ext>
                <a:ext uri="{C183D7F6-B498-43B3-948B-1728B52AA6E4}">
                  <adec:decorative xmlns:adec="http://schemas.microsoft.com/office/drawing/2017/decorative" val="1"/>
                </a:ext>
              </a:extLst>
            </p:cNvPr>
            <p:cNvSpPr>
              <a:spLocks noChangeAspect="1" noEditPoints="1"/>
            </p:cNvSpPr>
            <p:nvPr/>
          </p:nvSpPr>
          <p:spPr bwMode="auto">
            <a:xfrm>
              <a:off x="3097460" y="2284511"/>
              <a:ext cx="347766" cy="35911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46" name="Shield_EA18">
              <a:extLst>
                <a:ext uri="{FF2B5EF4-FFF2-40B4-BE49-F238E27FC236}">
                  <a16:creationId xmlns:a16="http://schemas.microsoft.com/office/drawing/2014/main" id="{D1CB89DD-EAB6-4B7A-A278-365B9B99EE96}"/>
                </a:ext>
                <a:ext uri="{C183D7F6-B498-43B3-948B-1728B52AA6E4}">
                  <adec:decorative xmlns:adec="http://schemas.microsoft.com/office/drawing/2017/decorative" val="1"/>
                </a:ext>
              </a:extLst>
            </p:cNvPr>
            <p:cNvSpPr>
              <a:spLocks noChangeAspect="1"/>
            </p:cNvSpPr>
            <p:nvPr/>
          </p:nvSpPr>
          <p:spPr bwMode="auto">
            <a:xfrm>
              <a:off x="4990995" y="2282586"/>
              <a:ext cx="340924" cy="36296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47" name="Family_EBDA">
              <a:extLst>
                <a:ext uri="{FF2B5EF4-FFF2-40B4-BE49-F238E27FC236}">
                  <a16:creationId xmlns:a16="http://schemas.microsoft.com/office/drawing/2014/main" id="{085C95A1-913C-48BD-BF57-B792DBE6E8B4}"/>
                </a:ext>
                <a:ext uri="{C183D7F6-B498-43B3-948B-1728B52AA6E4}">
                  <adec:decorative xmlns:adec="http://schemas.microsoft.com/office/drawing/2017/decorative" val="1"/>
                </a:ext>
              </a:extLst>
            </p:cNvPr>
            <p:cNvSpPr>
              <a:spLocks noChangeAspect="1" noEditPoints="1"/>
            </p:cNvSpPr>
            <p:nvPr/>
          </p:nvSpPr>
          <p:spPr bwMode="auto">
            <a:xfrm>
              <a:off x="8692745" y="2258403"/>
              <a:ext cx="455822" cy="411332"/>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8" name="Eye">
              <a:extLst>
                <a:ext uri="{FF2B5EF4-FFF2-40B4-BE49-F238E27FC236}">
                  <a16:creationId xmlns:a16="http://schemas.microsoft.com/office/drawing/2014/main" id="{21EBCDD2-5082-42BB-AC8A-1F8BC2F5FBD9}"/>
                </a:ext>
                <a:ext uri="{C183D7F6-B498-43B3-948B-1728B52AA6E4}">
                  <adec:decorative xmlns:adec="http://schemas.microsoft.com/office/drawing/2017/decorative" val="1"/>
                </a:ext>
              </a:extLst>
            </p:cNvPr>
            <p:cNvSpPr>
              <a:spLocks noChangeAspect="1" noEditPoints="1"/>
            </p:cNvSpPr>
            <p:nvPr/>
          </p:nvSpPr>
          <p:spPr bwMode="auto">
            <a:xfrm>
              <a:off x="5014913" y="4138780"/>
              <a:ext cx="419593" cy="23166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55" name="Commitments_EC4D">
              <a:extLst>
                <a:ext uri="{FF2B5EF4-FFF2-40B4-BE49-F238E27FC236}">
                  <a16:creationId xmlns:a16="http://schemas.microsoft.com/office/drawing/2014/main" id="{982D2F7A-8B9A-4F41-A501-5A94ABE2D64A}"/>
                </a:ext>
                <a:ext uri="{C183D7F6-B498-43B3-948B-1728B52AA6E4}">
                  <adec:decorative xmlns:adec="http://schemas.microsoft.com/office/drawing/2017/decorative" val="1"/>
                </a:ext>
              </a:extLst>
            </p:cNvPr>
            <p:cNvSpPr>
              <a:spLocks noChangeAspect="1" noEditPoints="1"/>
            </p:cNvSpPr>
            <p:nvPr/>
          </p:nvSpPr>
          <p:spPr bwMode="auto">
            <a:xfrm>
              <a:off x="5065137" y="5188944"/>
              <a:ext cx="329295" cy="308756"/>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56" name="Rectangle 55">
              <a:extLst>
                <a:ext uri="{FF2B5EF4-FFF2-40B4-BE49-F238E27FC236}">
                  <a16:creationId xmlns:a16="http://schemas.microsoft.com/office/drawing/2014/main" id="{493E3AED-AF31-4B3E-A72C-DF50F0E442F6}"/>
                </a:ext>
                <a:ext uri="{C183D7F6-B498-43B3-948B-1728B52AA6E4}">
                  <adec:decorative xmlns:adec="http://schemas.microsoft.com/office/drawing/2017/decorative" val="1"/>
                </a:ext>
              </a:extLst>
            </p:cNvPr>
            <p:cNvSpPr/>
            <p:nvPr/>
          </p:nvSpPr>
          <p:spPr bwMode="auto">
            <a:xfrm>
              <a:off x="2179443" y="1676996"/>
              <a:ext cx="7833114" cy="4360074"/>
            </a:xfrm>
            <a:prstGeom prst="rect">
              <a:avLst/>
            </a:prstGeom>
            <a:noFill/>
            <a:ln>
              <a:solidFill>
                <a:srgbClr val="B2B2B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4" name="Lock">
              <a:extLst>
                <a:ext uri="{FF2B5EF4-FFF2-40B4-BE49-F238E27FC236}">
                  <a16:creationId xmlns:a16="http://schemas.microsoft.com/office/drawing/2014/main" id="{83EDE1A9-D10F-4707-A4F1-0B4B76FE0810}"/>
                </a:ext>
                <a:ext uri="{C183D7F6-B498-43B3-948B-1728B52AA6E4}">
                  <adec:decorative xmlns:adec="http://schemas.microsoft.com/office/drawing/2017/decorative" val="1"/>
                </a:ext>
              </a:extLst>
            </p:cNvPr>
            <p:cNvSpPr>
              <a:spLocks noChangeAspect="1" noEditPoints="1"/>
            </p:cNvSpPr>
            <p:nvPr/>
          </p:nvSpPr>
          <p:spPr bwMode="auto">
            <a:xfrm>
              <a:off x="6915319" y="2279457"/>
              <a:ext cx="264176" cy="36922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sp>
        <p:nvSpPr>
          <p:cNvPr id="70" name="Title 1">
            <a:extLst>
              <a:ext uri="{FF2B5EF4-FFF2-40B4-BE49-F238E27FC236}">
                <a16:creationId xmlns:a16="http://schemas.microsoft.com/office/drawing/2014/main" id="{3FAE3E99-0C09-48DD-9EA3-D60B260231C1}"/>
              </a:ext>
            </a:extLst>
          </p:cNvPr>
          <p:cNvSpPr txBox="1">
            <a:spLocks/>
          </p:cNvSpPr>
          <p:nvPr/>
        </p:nvSpPr>
        <p:spPr>
          <a:xfrm>
            <a:off x="599950" y="613641"/>
            <a:ext cx="11236575"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51304">
              <a:defRPr/>
            </a:pPr>
            <a:r>
              <a:rPr lang="en-US" sz="3672" b="0" spc="-51">
                <a:gradFill>
                  <a:gsLst>
                    <a:gs pos="1250">
                      <a:srgbClr val="000000"/>
                    </a:gs>
                    <a:gs pos="100000">
                      <a:srgbClr val="000000"/>
                    </a:gs>
                  </a:gsLst>
                  <a:lin ang="5400000" scaled="0"/>
                </a:gradFill>
                <a:latin typeface="Segoe UI Light" panose="020B0502040204020203" pitchFamily="34" charset="0"/>
                <a:cs typeface="Segoe UI Light" panose="020B0502040204020203" pitchFamily="34" charset="0"/>
              </a:rPr>
              <a:t>Microsoft’s AI Principles</a:t>
            </a:r>
          </a:p>
        </p:txBody>
      </p:sp>
    </p:spTree>
    <p:extLst>
      <p:ext uri="{BB962C8B-B14F-4D97-AF65-F5344CB8AC3E}">
        <p14:creationId xmlns:p14="http://schemas.microsoft.com/office/powerpoint/2010/main" val="3068560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700"/>
                                        <p:tgtEl>
                                          <p:spTgt spid="70"/>
                                        </p:tgtEl>
                                      </p:cBhvr>
                                    </p:animEffect>
                                  </p:childTnLst>
                                </p:cTn>
                              </p:par>
                              <p:par>
                                <p:cTn id="8" presetID="35" presetClass="path" presetSubtype="0" decel="100000" fill="hold" grpId="1" nodeType="withEffect">
                                  <p:stCondLst>
                                    <p:cond delay="0"/>
                                  </p:stCondLst>
                                  <p:childTnLst>
                                    <p:animMotion origin="layout" path="M 0 7.40741E-7 L 0 -0.0757 " pathEditMode="relative" rAng="0" ptsTypes="AA">
                                      <p:cBhvr>
                                        <p:cTn id="9" dur="1000" spd="-100000" fill="hold"/>
                                        <p:tgtEl>
                                          <p:spTgt spid="70"/>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E80932-2CAF-4A47-B4E2-3BD1E76BC930}"/>
              </a:ext>
            </a:extLst>
          </p:cNvPr>
          <p:cNvPicPr>
            <a:picLocks noChangeAspect="1"/>
          </p:cNvPicPr>
          <p:nvPr/>
        </p:nvPicPr>
        <p:blipFill>
          <a:blip r:embed="rId3"/>
          <a:srcRect/>
          <a:stretch/>
        </p:blipFill>
        <p:spPr>
          <a:xfrm>
            <a:off x="-307685" y="-1"/>
            <a:ext cx="13051844" cy="69945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82633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25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fltVal val="0"/>
                                          </p:val>
                                        </p:tav>
                                        <p:tav tm="100000">
                                          <p:val>
                                            <p:strVal val="#ppt_w"/>
                                          </p:val>
                                        </p:tav>
                                      </p:tavLst>
                                    </p:anim>
                                    <p:anim calcmode="lin" valueType="num">
                                      <p:cBhvr>
                                        <p:cTn id="8" dur="250" fill="hold"/>
                                        <p:tgtEl>
                                          <p:spTgt spid="2"/>
                                        </p:tgtEl>
                                        <p:attrNameLst>
                                          <p:attrName>ppt_h</p:attrName>
                                        </p:attrNameLst>
                                      </p:cBhvr>
                                      <p:tavLst>
                                        <p:tav tm="0">
                                          <p:val>
                                            <p:fltVal val="0"/>
                                          </p:val>
                                        </p:tav>
                                        <p:tav tm="100000">
                                          <p:val>
                                            <p:strVal val="#ppt_h"/>
                                          </p:val>
                                        </p:tav>
                                      </p:tavLst>
                                    </p:anim>
                                    <p:animEffect transition="in" filter="fade">
                                      <p:cBhvr>
                                        <p:cTn id="9"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16A55A-B9AE-FB4C-BB7D-C2C5974941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62337" y="-4399"/>
            <a:ext cx="6273256" cy="4478254"/>
          </a:xfrm>
          <a:prstGeom prst="rect">
            <a:avLst/>
          </a:prstGeom>
          <a:effectLst>
            <a:outerShdw blurRad="50800" dist="38100" dir="2700000" algn="tl" rotWithShape="0">
              <a:prstClr val="black">
                <a:alpha val="40000"/>
              </a:prstClr>
            </a:outerShdw>
          </a:effectLst>
        </p:spPr>
      </p:pic>
      <p:pic>
        <p:nvPicPr>
          <p:cNvPr id="5" name="Picture 2" descr="The book Tools and Weapons by Brad Smith and Carol Ann Browne.">
            <a:extLst>
              <a:ext uri="{FF2B5EF4-FFF2-40B4-BE49-F238E27FC236}">
                <a16:creationId xmlns:a16="http://schemas.microsoft.com/office/drawing/2014/main" id="{8F0217CB-823D-0B4A-AD60-35771F8560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648831">
            <a:off x="4921049" y="2189141"/>
            <a:ext cx="2919150" cy="42675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B42BEA9-7950-4D59-8147-A04AA92E5062}"/>
              </a:ext>
            </a:extLst>
          </p:cNvPr>
          <p:cNvPicPr>
            <a:picLocks noChangeAspect="1"/>
          </p:cNvPicPr>
          <p:nvPr/>
        </p:nvPicPr>
        <p:blipFill>
          <a:blip r:embed="rId5"/>
          <a:stretch>
            <a:fillRect/>
          </a:stretch>
        </p:blipFill>
        <p:spPr>
          <a:xfrm>
            <a:off x="882" y="915006"/>
            <a:ext cx="5990899" cy="4261434"/>
          </a:xfrm>
          <a:prstGeom prst="rect">
            <a:avLst/>
          </a:prstGeom>
        </p:spPr>
      </p:pic>
    </p:spTree>
    <p:extLst>
      <p:ext uri="{BB962C8B-B14F-4D97-AF65-F5344CB8AC3E}">
        <p14:creationId xmlns:p14="http://schemas.microsoft.com/office/powerpoint/2010/main" val="2311542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53" presetClass="entr" presetSubtype="16" fill="hold" nodeType="withEffect">
                                  <p:stCondLst>
                                    <p:cond delay="1250"/>
                                  </p:stCondLst>
                                  <p:childTnLst>
                                    <p:set>
                                      <p:cBhvr>
                                        <p:cTn id="9" dur="1" fill="hold">
                                          <p:stCondLst>
                                            <p:cond delay="0"/>
                                          </p:stCondLst>
                                        </p:cTn>
                                        <p:tgtEl>
                                          <p:spTgt spid="6"/>
                                        </p:tgtEl>
                                        <p:attrNameLst>
                                          <p:attrName>style.visibility</p:attrName>
                                        </p:attrNameLst>
                                      </p:cBhvr>
                                      <p:to>
                                        <p:strVal val="visible"/>
                                      </p:to>
                                    </p:set>
                                    <p:anim calcmode="lin" valueType="num">
                                      <p:cBhvr>
                                        <p:cTn id="10" dur="250" fill="hold"/>
                                        <p:tgtEl>
                                          <p:spTgt spid="6"/>
                                        </p:tgtEl>
                                        <p:attrNameLst>
                                          <p:attrName>ppt_w</p:attrName>
                                        </p:attrNameLst>
                                      </p:cBhvr>
                                      <p:tavLst>
                                        <p:tav tm="0">
                                          <p:val>
                                            <p:fltVal val="0"/>
                                          </p:val>
                                        </p:tav>
                                        <p:tav tm="100000">
                                          <p:val>
                                            <p:strVal val="#ppt_w"/>
                                          </p:val>
                                        </p:tav>
                                      </p:tavLst>
                                    </p:anim>
                                    <p:anim calcmode="lin" valueType="num">
                                      <p:cBhvr>
                                        <p:cTn id="11" dur="250" fill="hold"/>
                                        <p:tgtEl>
                                          <p:spTgt spid="6"/>
                                        </p:tgtEl>
                                        <p:attrNameLst>
                                          <p:attrName>ppt_h</p:attrName>
                                        </p:attrNameLst>
                                      </p:cBhvr>
                                      <p:tavLst>
                                        <p:tav tm="0">
                                          <p:val>
                                            <p:fltVal val="0"/>
                                          </p:val>
                                        </p:tav>
                                        <p:tav tm="100000">
                                          <p:val>
                                            <p:strVal val="#ppt_h"/>
                                          </p:val>
                                        </p:tav>
                                      </p:tavLst>
                                    </p:anim>
                                    <p:animEffect transition="in" filter="fade">
                                      <p:cBhvr>
                                        <p:cTn id="12" dur="250"/>
                                        <p:tgtEl>
                                          <p:spTgt spid="6"/>
                                        </p:tgtEl>
                                      </p:cBhvr>
                                    </p:animEffect>
                                  </p:childTnLst>
                                </p:cTn>
                              </p:par>
                              <p:par>
                                <p:cTn id="13" presetID="1" presetClass="entr" presetSubtype="0" fill="hold" nodeType="withEffect">
                                  <p:stCondLst>
                                    <p:cond delay="75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6003FAF-4CDB-354B-96A3-B8F283BFCF8F}"/>
              </a:ext>
            </a:extLst>
          </p:cNvPr>
          <p:cNvSpPr>
            <a:spLocks noGrp="1"/>
          </p:cNvSpPr>
          <p:nvPr>
            <p:ph type="title"/>
          </p:nvPr>
        </p:nvSpPr>
        <p:spPr>
          <a:xfrm>
            <a:off x="882" y="-282058"/>
            <a:ext cx="10724938" cy="1351952"/>
          </a:xfrm>
        </p:spPr>
        <p:txBody>
          <a:bodyPr>
            <a:normAutofit fontScale="90000"/>
          </a:bodyPr>
          <a:lstStyle/>
          <a:p>
            <a:br>
              <a:rPr lang="en-US" dirty="0">
                <a:latin typeface="Segoe UI Light" panose="020B0502040204020203" pitchFamily="34" charset="0"/>
                <a:cs typeface="Segoe UI Light" panose="020B0502040204020203" pitchFamily="34" charset="0"/>
              </a:rPr>
            </a:br>
            <a:r>
              <a:rPr lang="en-US" sz="4000" b="1" dirty="0">
                <a:solidFill>
                  <a:srgbClr val="000000"/>
                </a:solidFill>
                <a:latin typeface="Segoe UI Light" panose="020B0502040204020203" pitchFamily="34" charset="0"/>
                <a:ea typeface="+mn-lt"/>
                <a:cs typeface="Segoe UI Light" panose="020B0502040204020203" pitchFamily="34" charset="0"/>
              </a:rPr>
              <a:t>References</a:t>
            </a:r>
            <a:br>
              <a:rPr lang="en-US" sz="4000" b="1" dirty="0">
                <a:solidFill>
                  <a:srgbClr val="000000"/>
                </a:solidFill>
                <a:latin typeface="Segoe UI Light" panose="020B0502040204020203" pitchFamily="34" charset="0"/>
                <a:ea typeface="+mn-lt"/>
                <a:cs typeface="Segoe UI Light" panose="020B0502040204020203" pitchFamily="34" charset="0"/>
              </a:rPr>
            </a:br>
            <a:endParaRPr lang="en-US" dirty="0">
              <a:latin typeface="Segoe UI Light" panose="020B0502040204020203" pitchFamily="34" charset="0"/>
              <a:cs typeface="Segoe UI Light" panose="020B0502040204020203" pitchFamily="34" charset="0"/>
            </a:endParaRPr>
          </a:p>
        </p:txBody>
      </p:sp>
      <p:sp>
        <p:nvSpPr>
          <p:cNvPr id="14" name="Rectangle 13">
            <a:extLst>
              <a:ext uri="{FF2B5EF4-FFF2-40B4-BE49-F238E27FC236}">
                <a16:creationId xmlns:a16="http://schemas.microsoft.com/office/drawing/2014/main" id="{B9B378F8-A19A-F945-ACD4-EBC4CD07AB55}"/>
              </a:ext>
            </a:extLst>
          </p:cNvPr>
          <p:cNvSpPr/>
          <p:nvPr/>
        </p:nvSpPr>
        <p:spPr>
          <a:xfrm>
            <a:off x="831273" y="2432033"/>
            <a:ext cx="4566458" cy="1929695"/>
          </a:xfrm>
          <a:prstGeom prst="rect">
            <a:avLst/>
          </a:prstGeom>
        </p:spPr>
        <p:txBody>
          <a:bodyPr wrap="square">
            <a:spAutoFit/>
          </a:bodyPr>
          <a:lstStyle/>
          <a:p>
            <a:pPr marL="932597" lvl="2" defTabSz="932563">
              <a:defRPr/>
            </a:pPr>
            <a:endParaRPr lang="en-US" sz="2400" dirty="0"/>
          </a:p>
          <a:p>
            <a:pPr marL="932597" lvl="2" defTabSz="932563">
              <a:defRPr/>
            </a:pPr>
            <a:endParaRPr lang="en-US" sz="2400"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a:p>
            <a:pPr marL="1224033" lvl="2" indent="-291436" defTabSz="932563">
              <a:buFont typeface="Arial"/>
              <a:buChar char="•"/>
              <a:defRPr/>
            </a:pPr>
            <a:endParaRPr lang="en-US" sz="1428" dirty="0">
              <a:solidFill>
                <a:srgbClr val="000000"/>
              </a:solidFill>
              <a:latin typeface="Segoe UI Light" panose="020B0502040204020203" pitchFamily="34" charset="0"/>
              <a:ea typeface="+mn-lt"/>
              <a:cs typeface="Segoe UI Light" panose="020B0502040204020203" pitchFamily="34" charset="0"/>
            </a:endParaRPr>
          </a:p>
        </p:txBody>
      </p:sp>
      <p:sp>
        <p:nvSpPr>
          <p:cNvPr id="22" name="TextBox 21">
            <a:extLst>
              <a:ext uri="{FF2B5EF4-FFF2-40B4-BE49-F238E27FC236}">
                <a16:creationId xmlns:a16="http://schemas.microsoft.com/office/drawing/2014/main" id="{F649445A-680A-4A8A-9E64-7BCEE3BA6E7A}"/>
              </a:ext>
            </a:extLst>
          </p:cNvPr>
          <p:cNvSpPr txBox="1"/>
          <p:nvPr/>
        </p:nvSpPr>
        <p:spPr>
          <a:xfrm>
            <a:off x="687184" y="1289298"/>
            <a:ext cx="11083637" cy="646331"/>
          </a:xfrm>
          <a:prstGeom prst="rect">
            <a:avLst/>
          </a:prstGeom>
          <a:noFill/>
        </p:spPr>
        <p:txBody>
          <a:bodyPr wrap="square">
            <a:spAutoFit/>
          </a:bodyPr>
          <a:lstStyle/>
          <a:p>
            <a:endParaRPr lang="en-GB" dirty="0">
              <a:hlinkClick r:id="rId3"/>
            </a:endParaRPr>
          </a:p>
          <a:p>
            <a:endParaRPr lang="en-GB" dirty="0"/>
          </a:p>
        </p:txBody>
      </p:sp>
      <p:sp>
        <p:nvSpPr>
          <p:cNvPr id="8" name="TextBox 7">
            <a:extLst>
              <a:ext uri="{FF2B5EF4-FFF2-40B4-BE49-F238E27FC236}">
                <a16:creationId xmlns:a16="http://schemas.microsoft.com/office/drawing/2014/main" id="{6D6B2A54-E7D4-4FCD-836C-EFB7BE005404}"/>
              </a:ext>
            </a:extLst>
          </p:cNvPr>
          <p:cNvSpPr txBox="1"/>
          <p:nvPr/>
        </p:nvSpPr>
        <p:spPr>
          <a:xfrm>
            <a:off x="326966" y="1508912"/>
            <a:ext cx="11083637" cy="4524315"/>
          </a:xfrm>
          <a:prstGeom prst="rect">
            <a:avLst/>
          </a:prstGeom>
          <a:noFill/>
        </p:spPr>
        <p:txBody>
          <a:bodyPr wrap="square">
            <a:spAutoFit/>
          </a:bodyPr>
          <a:lstStyle/>
          <a:p>
            <a:r>
              <a:rPr lang="en-GB" dirty="0"/>
              <a:t>Microsoft Responsible AI</a:t>
            </a:r>
            <a:endParaRPr lang="en-GB" dirty="0">
              <a:hlinkClick r:id="rId3"/>
            </a:endParaRPr>
          </a:p>
          <a:p>
            <a:r>
              <a:rPr lang="en-GB" dirty="0">
                <a:hlinkClick r:id="rId3"/>
              </a:rPr>
              <a:t>https://www.microsoft.com/en-gb/ai/responsible-ai?activetab=pivot1%3aprimaryr6</a:t>
            </a:r>
            <a:endParaRPr lang="en-GB" dirty="0"/>
          </a:p>
          <a:p>
            <a:r>
              <a:rPr lang="en-GB" dirty="0" err="1"/>
              <a:t>Fairlearn</a:t>
            </a:r>
            <a:endParaRPr lang="en-GB" dirty="0"/>
          </a:p>
          <a:p>
            <a:r>
              <a:rPr lang="en-GB" dirty="0">
                <a:hlinkClick r:id="rId4"/>
              </a:rPr>
              <a:t>https://fairlearn.github.io/</a:t>
            </a:r>
            <a:endParaRPr lang="en-GB" dirty="0"/>
          </a:p>
          <a:p>
            <a:r>
              <a:rPr lang="en-GB" dirty="0"/>
              <a:t>Quick Start</a:t>
            </a:r>
          </a:p>
          <a:p>
            <a:r>
              <a:rPr lang="en-GB" dirty="0">
                <a:hlinkClick r:id="rId5"/>
              </a:rPr>
              <a:t>https://fairlearn.github.io/quickstart.html</a:t>
            </a:r>
            <a:endParaRPr lang="en-GB" dirty="0"/>
          </a:p>
          <a:p>
            <a:r>
              <a:rPr lang="en-GB" dirty="0"/>
              <a:t>User Guide</a:t>
            </a:r>
          </a:p>
          <a:p>
            <a:r>
              <a:rPr lang="en-GB" dirty="0">
                <a:hlinkClick r:id="rId6"/>
              </a:rPr>
              <a:t>https://fairlearn.github.io/user_guide/index.html</a:t>
            </a:r>
            <a:endParaRPr lang="en-GB" dirty="0"/>
          </a:p>
          <a:p>
            <a:r>
              <a:rPr lang="en-GB" dirty="0"/>
              <a:t>Examples</a:t>
            </a:r>
          </a:p>
          <a:p>
            <a:r>
              <a:rPr lang="en-GB" dirty="0">
                <a:hlinkClick r:id="rId7"/>
              </a:rPr>
              <a:t>https://fairlearn.github.io/auto_examples/notebooks/index.html</a:t>
            </a:r>
            <a:endParaRPr lang="en-GB" dirty="0"/>
          </a:p>
          <a:p>
            <a:r>
              <a:rPr lang="en-GB" dirty="0"/>
              <a:t>Reduction</a:t>
            </a:r>
            <a:endParaRPr lang="en-GB" dirty="0">
              <a:hlinkClick r:id="rId8"/>
            </a:endParaRPr>
          </a:p>
          <a:p>
            <a:r>
              <a:rPr lang="en-GB" dirty="0">
                <a:hlinkClick r:id="rId8"/>
              </a:rPr>
              <a:t>https://arxiv.org/pdf/1803.02453.pdf</a:t>
            </a:r>
            <a:endParaRPr lang="en-GB" dirty="0"/>
          </a:p>
          <a:p>
            <a:r>
              <a:rPr lang="en-GB" dirty="0"/>
              <a:t>Microsoft AI Busines school</a:t>
            </a:r>
          </a:p>
          <a:p>
            <a:r>
              <a:rPr lang="en-GB" dirty="0">
                <a:hlinkClick r:id="rId9"/>
              </a:rPr>
              <a:t>https://www.microsoft.com/en-au/ai/ai-business-school</a:t>
            </a:r>
            <a:endParaRPr lang="en-GB" dirty="0"/>
          </a:p>
          <a:p>
            <a:r>
              <a:rPr lang="en-GB" dirty="0"/>
              <a:t>Future Computed</a:t>
            </a:r>
          </a:p>
          <a:p>
            <a:r>
              <a:rPr lang="en-GB" dirty="0">
                <a:hlinkClick r:id="rId10"/>
              </a:rPr>
              <a:t>https://blogs.microsoft.com/blog/2018/01/17/future-computed-artificial-intelligence-role-society/</a:t>
            </a:r>
            <a:endParaRPr lang="en-GB" dirty="0"/>
          </a:p>
        </p:txBody>
      </p:sp>
    </p:spTree>
    <p:extLst>
      <p:ext uri="{BB962C8B-B14F-4D97-AF65-F5344CB8AC3E}">
        <p14:creationId xmlns:p14="http://schemas.microsoft.com/office/powerpoint/2010/main" val="1045483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363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684D3D-7481-496F-AA1A-18E37E035039}"/>
              </a:ext>
            </a:extLst>
          </p:cNvPr>
          <p:cNvSpPr>
            <a:spLocks noGrp="1"/>
          </p:cNvSpPr>
          <p:nvPr>
            <p:ph type="title" idx="4294967295"/>
          </p:nvPr>
        </p:nvSpPr>
        <p:spPr>
          <a:xfrm>
            <a:off x="840150" y="1249573"/>
            <a:ext cx="3867481" cy="957347"/>
          </a:xfrm>
        </p:spPr>
        <p:txBody>
          <a:bodyPr>
            <a:normAutofit fontScale="90000"/>
          </a:bodyPr>
          <a:lstStyle/>
          <a:p>
            <a:r>
              <a:rPr lang="en-US" sz="5100" dirty="0">
                <a:solidFill>
                  <a:schemeClr val="bg1"/>
                </a:solidFill>
                <a:latin typeface="Franklin Gothic Medium" panose="020B0603020102020204" pitchFamily="34" charset="0"/>
              </a:rPr>
              <a:t>Responsible AI</a:t>
            </a:r>
          </a:p>
        </p:txBody>
      </p:sp>
      <p:sp>
        <p:nvSpPr>
          <p:cNvPr id="38" name="TextBox 37">
            <a:extLst>
              <a:ext uri="{FF2B5EF4-FFF2-40B4-BE49-F238E27FC236}">
                <a16:creationId xmlns:a16="http://schemas.microsoft.com/office/drawing/2014/main" id="{66EAA801-1155-4C06-8AE8-9154BCDD5F05}"/>
              </a:ext>
            </a:extLst>
          </p:cNvPr>
          <p:cNvSpPr txBox="1"/>
          <p:nvPr/>
        </p:nvSpPr>
        <p:spPr>
          <a:xfrm>
            <a:off x="704981" y="2362357"/>
            <a:ext cx="10389739" cy="2293283"/>
          </a:xfrm>
          <a:prstGeom prst="rect">
            <a:avLst/>
          </a:prstGeom>
          <a:noFill/>
        </p:spPr>
        <p:txBody>
          <a:bodyPr wrap="square" lIns="186521" tIns="149217" rIns="186521" bIns="149217" rtlCol="0" anchor="t">
            <a:noAutofit/>
          </a:bodyPr>
          <a:lstStyle/>
          <a:p>
            <a:pPr algn="l"/>
            <a:r>
              <a:rPr lang="en-US" sz="2800" b="0" i="0" dirty="0">
                <a:solidFill>
                  <a:schemeClr val="accent4"/>
                </a:solidFill>
                <a:effectLst/>
                <a:latin typeface="Segoe UI" panose="020B0502040204020203" pitchFamily="34" charset="0"/>
              </a:rPr>
              <a:t>AI driven by ethical principles that put people first</a:t>
            </a:r>
          </a:p>
          <a:p>
            <a:pPr algn="l"/>
            <a:endParaRPr lang="en-US" sz="2800" dirty="0">
              <a:solidFill>
                <a:schemeClr val="accent4"/>
              </a:solidFill>
              <a:latin typeface="Segoe UI" panose="020B0502040204020203" pitchFamily="34" charset="0"/>
            </a:endParaRPr>
          </a:p>
          <a:p>
            <a:pPr algn="l"/>
            <a:r>
              <a:rPr lang="en-US" sz="2800" dirty="0">
                <a:solidFill>
                  <a:schemeClr val="accent4"/>
                </a:solidFill>
                <a:latin typeface="Segoe UI" panose="020B0502040204020203" pitchFamily="34" charset="0"/>
              </a:rPr>
              <a:t>ORA – Office of Responsible AI</a:t>
            </a:r>
          </a:p>
          <a:p>
            <a:pPr algn="l"/>
            <a:endParaRPr lang="en-US" sz="2800" b="0" i="0" dirty="0">
              <a:solidFill>
                <a:schemeClr val="accent4"/>
              </a:solidFill>
              <a:effectLst/>
              <a:latin typeface="Segoe UI" panose="020B0502040204020203" pitchFamily="34" charset="0"/>
            </a:endParaRPr>
          </a:p>
          <a:p>
            <a:pPr algn="l"/>
            <a:r>
              <a:rPr lang="en-US" sz="2800" b="0" i="0" dirty="0">
                <a:solidFill>
                  <a:schemeClr val="accent4"/>
                </a:solidFill>
                <a:effectLst/>
                <a:latin typeface="Segoe UI" panose="020B0502040204020203" pitchFamily="34" charset="0"/>
              </a:rPr>
              <a:t>AETHER - AI and Ethics in Engineering and Research</a:t>
            </a:r>
          </a:p>
          <a:p>
            <a:pPr algn="l"/>
            <a:r>
              <a:rPr lang="en-US" sz="2800" b="1" i="0" u="none" strike="noStrike" dirty="0">
                <a:solidFill>
                  <a:srgbClr val="FFFFFF"/>
                </a:solidFill>
                <a:effectLst/>
                <a:latin typeface="Segoe UI" panose="020B0502040204020203" pitchFamily="34" charset="0"/>
              </a:rPr>
              <a:t> </a:t>
            </a:r>
            <a:endParaRPr lang="en-US" sz="2448" spc="-71" dirty="0">
              <a:solidFill>
                <a:srgbClr val="FFB900">
                  <a:lumMod val="60000"/>
                  <a:lumOff val="40000"/>
                </a:srgbClr>
              </a:solidFill>
              <a:latin typeface="Roboto Light" panose="02000000000000000000" pitchFamily="2" charset="0"/>
              <a:ea typeface="Roboto Light" panose="02000000000000000000" pitchFamily="2" charset="0"/>
              <a:cs typeface="Segoe UI Semibold"/>
            </a:endParaRPr>
          </a:p>
        </p:txBody>
      </p:sp>
      <p:sp>
        <p:nvSpPr>
          <p:cNvPr id="9" name="Rectangle 8">
            <a:extLst>
              <a:ext uri="{FF2B5EF4-FFF2-40B4-BE49-F238E27FC236}">
                <a16:creationId xmlns:a16="http://schemas.microsoft.com/office/drawing/2014/main" id="{6D285E6E-32EC-489E-AA5F-F36BB84AAAB9}"/>
              </a:ext>
            </a:extLst>
          </p:cNvPr>
          <p:cNvSpPr/>
          <p:nvPr/>
        </p:nvSpPr>
        <p:spPr>
          <a:xfrm>
            <a:off x="840150" y="2153291"/>
            <a:ext cx="3704141" cy="5362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US" sz="1836">
              <a:solidFill>
                <a:srgbClr val="FFFFFF"/>
              </a:solidFill>
              <a:latin typeface="Roboto" panose="02000000000000000000" pitchFamily="2"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1F06FA7-F883-47E6-AF2B-1ED3230C9617}"/>
                  </a:ext>
                </a:extLst>
              </p14:cNvPr>
              <p14:cNvContentPartPr/>
              <p14:nvPr/>
            </p14:nvContentPartPr>
            <p14:xfrm>
              <a:off x="3643942" y="2738433"/>
              <a:ext cx="26640" cy="18360"/>
            </p14:xfrm>
          </p:contentPart>
        </mc:Choice>
        <mc:Fallback xmlns="">
          <p:pic>
            <p:nvPicPr>
              <p:cNvPr id="4" name="Ink 3">
                <a:extLst>
                  <a:ext uri="{FF2B5EF4-FFF2-40B4-BE49-F238E27FC236}">
                    <a16:creationId xmlns:a16="http://schemas.microsoft.com/office/drawing/2014/main" id="{B1F06FA7-F883-47E6-AF2B-1ED3230C9617}"/>
                  </a:ext>
                </a:extLst>
              </p:cNvPr>
              <p:cNvPicPr/>
              <p:nvPr/>
            </p:nvPicPr>
            <p:blipFill>
              <a:blip r:embed="rId4"/>
              <a:stretch>
                <a:fillRect/>
              </a:stretch>
            </p:blipFill>
            <p:spPr>
              <a:xfrm>
                <a:off x="3634942" y="2729433"/>
                <a:ext cx="44280" cy="36000"/>
              </a:xfrm>
              <a:prstGeom prst="rect">
                <a:avLst/>
              </a:prstGeom>
            </p:spPr>
          </p:pic>
        </mc:Fallback>
      </mc:AlternateContent>
    </p:spTree>
    <p:extLst>
      <p:ext uri="{BB962C8B-B14F-4D97-AF65-F5344CB8AC3E}">
        <p14:creationId xmlns:p14="http://schemas.microsoft.com/office/powerpoint/2010/main" val="351118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684D3D-7481-496F-AA1A-18E37E035039}"/>
              </a:ext>
            </a:extLst>
          </p:cNvPr>
          <p:cNvSpPr>
            <a:spLocks noGrp="1"/>
          </p:cNvSpPr>
          <p:nvPr>
            <p:ph type="title" idx="4294967295"/>
          </p:nvPr>
        </p:nvSpPr>
        <p:spPr>
          <a:xfrm>
            <a:off x="840150" y="1249573"/>
            <a:ext cx="3867481" cy="957347"/>
          </a:xfrm>
        </p:spPr>
        <p:txBody>
          <a:bodyPr>
            <a:normAutofit/>
          </a:bodyPr>
          <a:lstStyle/>
          <a:p>
            <a:r>
              <a:rPr lang="en-US" sz="5100" dirty="0">
                <a:solidFill>
                  <a:schemeClr val="bg1"/>
                </a:solidFill>
                <a:latin typeface="Franklin Gothic Medium" panose="020B0603020102020204" pitchFamily="34" charset="0"/>
              </a:rPr>
              <a:t>ORA</a:t>
            </a:r>
          </a:p>
        </p:txBody>
      </p:sp>
      <p:sp>
        <p:nvSpPr>
          <p:cNvPr id="38" name="TextBox 37">
            <a:extLst>
              <a:ext uri="{FF2B5EF4-FFF2-40B4-BE49-F238E27FC236}">
                <a16:creationId xmlns:a16="http://schemas.microsoft.com/office/drawing/2014/main" id="{66EAA801-1155-4C06-8AE8-9154BCDD5F05}"/>
              </a:ext>
            </a:extLst>
          </p:cNvPr>
          <p:cNvSpPr txBox="1"/>
          <p:nvPr/>
        </p:nvSpPr>
        <p:spPr>
          <a:xfrm>
            <a:off x="704981" y="2362357"/>
            <a:ext cx="10389739" cy="3329090"/>
          </a:xfrm>
          <a:prstGeom prst="rect">
            <a:avLst/>
          </a:prstGeom>
          <a:noFill/>
        </p:spPr>
        <p:txBody>
          <a:bodyPr wrap="square" lIns="186521" tIns="149217" rIns="186521" bIns="149217" rtlCol="0" anchor="t">
            <a:noAutofit/>
          </a:bodyPr>
          <a:lstStyle/>
          <a:p>
            <a:pPr algn="l"/>
            <a:r>
              <a:rPr lang="en-US" sz="2800" b="0" i="0" dirty="0">
                <a:solidFill>
                  <a:schemeClr val="accent4"/>
                </a:solidFill>
                <a:effectLst/>
                <a:latin typeface="Segoe UI" panose="020B0502040204020203" pitchFamily="34" charset="0"/>
              </a:rPr>
              <a:t>Governance</a:t>
            </a:r>
          </a:p>
          <a:p>
            <a:pPr algn="l"/>
            <a:endParaRPr lang="en-US" sz="2800" dirty="0">
              <a:solidFill>
                <a:schemeClr val="accent4"/>
              </a:solidFill>
              <a:latin typeface="Segoe UI" panose="020B0502040204020203" pitchFamily="34" charset="0"/>
            </a:endParaRPr>
          </a:p>
          <a:p>
            <a:pPr algn="l"/>
            <a:r>
              <a:rPr lang="en-US" sz="2800" dirty="0">
                <a:solidFill>
                  <a:schemeClr val="accent4"/>
                </a:solidFill>
                <a:latin typeface="Segoe UI" panose="020B0502040204020203" pitchFamily="34" charset="0"/>
              </a:rPr>
              <a:t>Teams Enablement</a:t>
            </a:r>
          </a:p>
          <a:p>
            <a:pPr algn="l"/>
            <a:endParaRPr lang="en-US" sz="2800" b="0" i="0" dirty="0">
              <a:solidFill>
                <a:schemeClr val="accent4"/>
              </a:solidFill>
              <a:effectLst/>
              <a:latin typeface="Segoe UI" panose="020B0502040204020203" pitchFamily="34" charset="0"/>
            </a:endParaRPr>
          </a:p>
          <a:p>
            <a:pPr algn="l"/>
            <a:r>
              <a:rPr lang="en-US" sz="2800" b="0" i="0" dirty="0">
                <a:solidFill>
                  <a:schemeClr val="accent4"/>
                </a:solidFill>
                <a:effectLst/>
                <a:latin typeface="Segoe UI" panose="020B0502040204020203" pitchFamily="34" charset="0"/>
              </a:rPr>
              <a:t>Sensitive </a:t>
            </a:r>
            <a:r>
              <a:rPr lang="en-US" sz="2800" dirty="0">
                <a:solidFill>
                  <a:schemeClr val="accent4"/>
                </a:solidFill>
                <a:latin typeface="Segoe UI" panose="020B0502040204020203" pitchFamily="34" charset="0"/>
              </a:rPr>
              <a:t>u</a:t>
            </a:r>
            <a:r>
              <a:rPr lang="en-US" sz="2800" b="0" i="0" dirty="0">
                <a:solidFill>
                  <a:schemeClr val="accent4"/>
                </a:solidFill>
                <a:effectLst/>
                <a:latin typeface="Segoe UI" panose="020B0502040204020203" pitchFamily="34" charset="0"/>
              </a:rPr>
              <a:t>se cases</a:t>
            </a:r>
          </a:p>
          <a:p>
            <a:pPr algn="l"/>
            <a:endParaRPr lang="en-US" sz="2800" dirty="0">
              <a:solidFill>
                <a:schemeClr val="accent4"/>
              </a:solidFill>
              <a:latin typeface="Segoe UI" panose="020B0502040204020203" pitchFamily="34" charset="0"/>
            </a:endParaRPr>
          </a:p>
          <a:p>
            <a:pPr algn="l"/>
            <a:r>
              <a:rPr lang="en-US" sz="2800" dirty="0">
                <a:solidFill>
                  <a:schemeClr val="accent4"/>
                </a:solidFill>
                <a:latin typeface="Segoe UI" panose="020B0502040204020203" pitchFamily="34" charset="0"/>
              </a:rPr>
              <a:t>Public Policies</a:t>
            </a:r>
            <a:endParaRPr lang="en-US" sz="2800" b="0" i="0" dirty="0">
              <a:solidFill>
                <a:schemeClr val="accent4"/>
              </a:solidFill>
              <a:effectLst/>
              <a:latin typeface="Segoe UI" panose="020B0502040204020203" pitchFamily="34" charset="0"/>
            </a:endParaRPr>
          </a:p>
          <a:p>
            <a:pPr algn="l"/>
            <a:r>
              <a:rPr lang="en-US" sz="2800" b="1" i="0" u="none" strike="noStrike" dirty="0">
                <a:solidFill>
                  <a:srgbClr val="FFFFFF"/>
                </a:solidFill>
                <a:effectLst/>
                <a:latin typeface="Segoe UI" panose="020B0502040204020203" pitchFamily="34" charset="0"/>
              </a:rPr>
              <a:t> </a:t>
            </a:r>
            <a:endParaRPr lang="en-US" sz="2448" spc="-71" dirty="0">
              <a:solidFill>
                <a:srgbClr val="FFB900">
                  <a:lumMod val="60000"/>
                  <a:lumOff val="40000"/>
                </a:srgbClr>
              </a:solidFill>
              <a:latin typeface="Roboto Light" panose="02000000000000000000" pitchFamily="2" charset="0"/>
              <a:ea typeface="Roboto Light" panose="02000000000000000000" pitchFamily="2" charset="0"/>
              <a:cs typeface="Segoe UI Semibold"/>
            </a:endParaRPr>
          </a:p>
        </p:txBody>
      </p:sp>
      <p:sp>
        <p:nvSpPr>
          <p:cNvPr id="9" name="Rectangle 8">
            <a:extLst>
              <a:ext uri="{FF2B5EF4-FFF2-40B4-BE49-F238E27FC236}">
                <a16:creationId xmlns:a16="http://schemas.microsoft.com/office/drawing/2014/main" id="{6D285E6E-32EC-489E-AA5F-F36BB84AAAB9}"/>
              </a:ext>
            </a:extLst>
          </p:cNvPr>
          <p:cNvSpPr/>
          <p:nvPr/>
        </p:nvSpPr>
        <p:spPr>
          <a:xfrm>
            <a:off x="840150" y="2153291"/>
            <a:ext cx="3704141" cy="5362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US" sz="1836">
              <a:solidFill>
                <a:srgbClr val="FFFFFF"/>
              </a:solidFill>
              <a:latin typeface="Roboto" panose="02000000000000000000" pitchFamily="2"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1F06FA7-F883-47E6-AF2B-1ED3230C9617}"/>
                  </a:ext>
                </a:extLst>
              </p14:cNvPr>
              <p14:cNvContentPartPr/>
              <p14:nvPr/>
            </p14:nvContentPartPr>
            <p14:xfrm>
              <a:off x="3643942" y="2738433"/>
              <a:ext cx="26640" cy="18360"/>
            </p14:xfrm>
          </p:contentPart>
        </mc:Choice>
        <mc:Fallback xmlns="">
          <p:pic>
            <p:nvPicPr>
              <p:cNvPr id="4" name="Ink 3">
                <a:extLst>
                  <a:ext uri="{FF2B5EF4-FFF2-40B4-BE49-F238E27FC236}">
                    <a16:creationId xmlns:a16="http://schemas.microsoft.com/office/drawing/2014/main" id="{B1F06FA7-F883-47E6-AF2B-1ED3230C9617}"/>
                  </a:ext>
                </a:extLst>
              </p:cNvPr>
              <p:cNvPicPr/>
              <p:nvPr/>
            </p:nvPicPr>
            <p:blipFill>
              <a:blip r:embed="rId4"/>
              <a:stretch>
                <a:fillRect/>
              </a:stretch>
            </p:blipFill>
            <p:spPr>
              <a:xfrm>
                <a:off x="3634942" y="2729606"/>
                <a:ext cx="44280" cy="35661"/>
              </a:xfrm>
              <a:prstGeom prst="rect">
                <a:avLst/>
              </a:prstGeom>
            </p:spPr>
          </p:pic>
        </mc:Fallback>
      </mc:AlternateContent>
    </p:spTree>
    <p:extLst>
      <p:ext uri="{BB962C8B-B14F-4D97-AF65-F5344CB8AC3E}">
        <p14:creationId xmlns:p14="http://schemas.microsoft.com/office/powerpoint/2010/main" val="73729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684D3D-7481-496F-AA1A-18E37E035039}"/>
              </a:ext>
            </a:extLst>
          </p:cNvPr>
          <p:cNvSpPr>
            <a:spLocks noGrp="1"/>
          </p:cNvSpPr>
          <p:nvPr>
            <p:ph type="title" idx="4294967295"/>
          </p:nvPr>
        </p:nvSpPr>
        <p:spPr>
          <a:xfrm>
            <a:off x="840150" y="1249573"/>
            <a:ext cx="3867481" cy="957347"/>
          </a:xfrm>
        </p:spPr>
        <p:txBody>
          <a:bodyPr>
            <a:normAutofit/>
          </a:bodyPr>
          <a:lstStyle/>
          <a:p>
            <a:r>
              <a:rPr lang="en-US" sz="5100" dirty="0">
                <a:solidFill>
                  <a:schemeClr val="bg1"/>
                </a:solidFill>
                <a:latin typeface="Franklin Gothic Medium" panose="020B0603020102020204" pitchFamily="34" charset="0"/>
              </a:rPr>
              <a:t>AETHER</a:t>
            </a:r>
          </a:p>
        </p:txBody>
      </p:sp>
      <p:sp>
        <p:nvSpPr>
          <p:cNvPr id="38" name="TextBox 37">
            <a:extLst>
              <a:ext uri="{FF2B5EF4-FFF2-40B4-BE49-F238E27FC236}">
                <a16:creationId xmlns:a16="http://schemas.microsoft.com/office/drawing/2014/main" id="{66EAA801-1155-4C06-8AE8-9154BCDD5F05}"/>
              </a:ext>
            </a:extLst>
          </p:cNvPr>
          <p:cNvSpPr txBox="1"/>
          <p:nvPr/>
        </p:nvSpPr>
        <p:spPr>
          <a:xfrm>
            <a:off x="704981" y="2362357"/>
            <a:ext cx="10389739" cy="3329090"/>
          </a:xfrm>
          <a:prstGeom prst="rect">
            <a:avLst/>
          </a:prstGeom>
          <a:noFill/>
        </p:spPr>
        <p:txBody>
          <a:bodyPr wrap="square" lIns="186521" tIns="149217" rIns="186521" bIns="149217" rtlCol="0" anchor="t">
            <a:noAutofit/>
          </a:bodyPr>
          <a:lstStyle/>
          <a:p>
            <a:pPr algn="l"/>
            <a:r>
              <a:rPr lang="en-US" sz="2800" b="0" i="0" dirty="0">
                <a:solidFill>
                  <a:schemeClr val="accent4"/>
                </a:solidFill>
                <a:effectLst/>
                <a:latin typeface="Segoe UI" panose="020B0502040204020203" pitchFamily="34" charset="0"/>
              </a:rPr>
              <a:t>Charter</a:t>
            </a:r>
          </a:p>
          <a:p>
            <a:pPr algn="l"/>
            <a:endParaRPr lang="en-US" sz="2800" dirty="0">
              <a:solidFill>
                <a:schemeClr val="accent4"/>
              </a:solidFill>
              <a:latin typeface="Segoe UI" panose="020B0502040204020203" pitchFamily="34" charset="0"/>
            </a:endParaRPr>
          </a:p>
          <a:p>
            <a:pPr algn="l"/>
            <a:r>
              <a:rPr lang="en-US" sz="2800" dirty="0">
                <a:solidFill>
                  <a:schemeClr val="accent4"/>
                </a:solidFill>
                <a:latin typeface="Segoe UI" panose="020B0502040204020203" pitchFamily="34" charset="0"/>
              </a:rPr>
              <a:t>Members</a:t>
            </a:r>
          </a:p>
          <a:p>
            <a:pPr algn="l"/>
            <a:endParaRPr lang="en-US" sz="2800" b="0" i="0" dirty="0">
              <a:solidFill>
                <a:schemeClr val="accent4"/>
              </a:solidFill>
              <a:effectLst/>
              <a:latin typeface="Segoe UI" panose="020B0502040204020203" pitchFamily="34" charset="0"/>
            </a:endParaRPr>
          </a:p>
          <a:p>
            <a:pPr algn="l"/>
            <a:r>
              <a:rPr lang="en-US" sz="2800" b="0" i="0" dirty="0">
                <a:solidFill>
                  <a:schemeClr val="accent4"/>
                </a:solidFill>
                <a:effectLst/>
                <a:latin typeface="Segoe UI" panose="020B0502040204020203" pitchFamily="34" charset="0"/>
              </a:rPr>
              <a:t>Working groups</a:t>
            </a:r>
          </a:p>
          <a:p>
            <a:pPr algn="l"/>
            <a:endParaRPr lang="en-US" sz="2800" dirty="0">
              <a:solidFill>
                <a:schemeClr val="accent4"/>
              </a:solidFill>
              <a:latin typeface="Segoe UI" panose="020B0502040204020203" pitchFamily="34" charset="0"/>
            </a:endParaRPr>
          </a:p>
          <a:p>
            <a:pPr algn="l"/>
            <a:r>
              <a:rPr lang="en-US" sz="2800" b="1" i="0" u="none" strike="noStrike" dirty="0">
                <a:solidFill>
                  <a:srgbClr val="FFFFFF"/>
                </a:solidFill>
                <a:effectLst/>
                <a:latin typeface="Segoe UI" panose="020B0502040204020203" pitchFamily="34" charset="0"/>
              </a:rPr>
              <a:t> </a:t>
            </a:r>
            <a:endParaRPr lang="en-US" sz="2448" spc="-71" dirty="0">
              <a:solidFill>
                <a:srgbClr val="FFB900">
                  <a:lumMod val="60000"/>
                  <a:lumOff val="40000"/>
                </a:srgbClr>
              </a:solidFill>
              <a:latin typeface="Roboto Light" panose="02000000000000000000" pitchFamily="2" charset="0"/>
              <a:ea typeface="Roboto Light" panose="02000000000000000000" pitchFamily="2" charset="0"/>
              <a:cs typeface="Segoe UI Semibold"/>
            </a:endParaRPr>
          </a:p>
        </p:txBody>
      </p:sp>
      <p:sp>
        <p:nvSpPr>
          <p:cNvPr id="9" name="Rectangle 8">
            <a:extLst>
              <a:ext uri="{FF2B5EF4-FFF2-40B4-BE49-F238E27FC236}">
                <a16:creationId xmlns:a16="http://schemas.microsoft.com/office/drawing/2014/main" id="{6D285E6E-32EC-489E-AA5F-F36BB84AAAB9}"/>
              </a:ext>
            </a:extLst>
          </p:cNvPr>
          <p:cNvSpPr/>
          <p:nvPr/>
        </p:nvSpPr>
        <p:spPr>
          <a:xfrm>
            <a:off x="840150" y="2153291"/>
            <a:ext cx="3704141" cy="5362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US" sz="1836">
              <a:solidFill>
                <a:srgbClr val="FFFFFF"/>
              </a:solidFill>
              <a:latin typeface="Roboto" panose="02000000000000000000" pitchFamily="2"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1F06FA7-F883-47E6-AF2B-1ED3230C9617}"/>
                  </a:ext>
                </a:extLst>
              </p14:cNvPr>
              <p14:cNvContentPartPr/>
              <p14:nvPr/>
            </p14:nvContentPartPr>
            <p14:xfrm>
              <a:off x="3643942" y="2738433"/>
              <a:ext cx="26640" cy="18360"/>
            </p14:xfrm>
          </p:contentPart>
        </mc:Choice>
        <mc:Fallback xmlns="">
          <p:pic>
            <p:nvPicPr>
              <p:cNvPr id="4" name="Ink 3">
                <a:extLst>
                  <a:ext uri="{FF2B5EF4-FFF2-40B4-BE49-F238E27FC236}">
                    <a16:creationId xmlns:a16="http://schemas.microsoft.com/office/drawing/2014/main" id="{B1F06FA7-F883-47E6-AF2B-1ED3230C9617}"/>
                  </a:ext>
                </a:extLst>
              </p:cNvPr>
              <p:cNvPicPr/>
              <p:nvPr/>
            </p:nvPicPr>
            <p:blipFill>
              <a:blip r:embed="rId4"/>
              <a:stretch>
                <a:fillRect/>
              </a:stretch>
            </p:blipFill>
            <p:spPr>
              <a:xfrm>
                <a:off x="3634942" y="2729606"/>
                <a:ext cx="44280" cy="35661"/>
              </a:xfrm>
              <a:prstGeom prst="rect">
                <a:avLst/>
              </a:prstGeom>
            </p:spPr>
          </p:pic>
        </mc:Fallback>
      </mc:AlternateContent>
    </p:spTree>
    <p:extLst>
      <p:ext uri="{BB962C8B-B14F-4D97-AF65-F5344CB8AC3E}">
        <p14:creationId xmlns:p14="http://schemas.microsoft.com/office/powerpoint/2010/main" val="2496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684D3D-7481-496F-AA1A-18E37E035039}"/>
              </a:ext>
            </a:extLst>
          </p:cNvPr>
          <p:cNvSpPr>
            <a:spLocks noGrp="1"/>
          </p:cNvSpPr>
          <p:nvPr>
            <p:ph type="title" idx="4294967295"/>
          </p:nvPr>
        </p:nvSpPr>
        <p:spPr>
          <a:xfrm>
            <a:off x="6038375" y="2086388"/>
            <a:ext cx="3867481" cy="957347"/>
          </a:xfrm>
        </p:spPr>
        <p:txBody>
          <a:bodyPr>
            <a:normAutofit/>
          </a:bodyPr>
          <a:lstStyle/>
          <a:p>
            <a:r>
              <a:rPr lang="en-US" sz="5100">
                <a:solidFill>
                  <a:schemeClr val="bg1"/>
                </a:solidFill>
                <a:latin typeface="Franklin Gothic Medium" panose="020B0603020102020204" pitchFamily="34" charset="0"/>
              </a:rPr>
              <a:t>FAIRNESS</a:t>
            </a:r>
          </a:p>
        </p:txBody>
      </p:sp>
      <p:sp>
        <p:nvSpPr>
          <p:cNvPr id="38" name="TextBox 37">
            <a:extLst>
              <a:ext uri="{FF2B5EF4-FFF2-40B4-BE49-F238E27FC236}">
                <a16:creationId xmlns:a16="http://schemas.microsoft.com/office/drawing/2014/main" id="{66EAA801-1155-4C06-8AE8-9154BCDD5F05}"/>
              </a:ext>
            </a:extLst>
          </p:cNvPr>
          <p:cNvSpPr txBox="1"/>
          <p:nvPr/>
        </p:nvSpPr>
        <p:spPr>
          <a:xfrm>
            <a:off x="5975249" y="3321093"/>
            <a:ext cx="5367929" cy="1259395"/>
          </a:xfrm>
          <a:prstGeom prst="rect">
            <a:avLst/>
          </a:prstGeom>
          <a:noFill/>
        </p:spPr>
        <p:txBody>
          <a:bodyPr wrap="square" lIns="186521" tIns="149217" rIns="186521" bIns="149217" rtlCol="0" anchor="t">
            <a:noAutofit/>
          </a:bodyPr>
          <a:lstStyle/>
          <a:p>
            <a:pPr defTabSz="932563"/>
            <a:r>
              <a:rPr lang="en-US" sz="2448" dirty="0">
                <a:solidFill>
                  <a:srgbClr val="FFB900">
                    <a:lumMod val="60000"/>
                    <a:lumOff val="40000"/>
                  </a:srgbClr>
                </a:solidFill>
                <a:latin typeface="Roboto Light" panose="02000000000000000000" pitchFamily="2" charset="0"/>
                <a:ea typeface="Roboto Light" panose="02000000000000000000" pitchFamily="2" charset="0"/>
                <a:cs typeface="Segoe UI Semibold"/>
              </a:rPr>
              <a:t>More</a:t>
            </a:r>
            <a:r>
              <a:rPr lang="en-US" sz="2448" dirty="0">
                <a:solidFill>
                  <a:srgbClr val="000000">
                    <a:lumMod val="75000"/>
                    <a:lumOff val="25000"/>
                  </a:srgbClr>
                </a:solidFill>
                <a:latin typeface="Roboto Light" panose="02000000000000000000" pitchFamily="2" charset="0"/>
                <a:ea typeface="Roboto Light" panose="02000000000000000000" pitchFamily="2" charset="0"/>
                <a:cs typeface="Segoe UI Semibold"/>
              </a:rPr>
              <a:t> </a:t>
            </a:r>
            <a:r>
              <a:rPr lang="en-US" sz="2448" dirty="0">
                <a:solidFill>
                  <a:srgbClr val="50E6FF"/>
                </a:solidFill>
                <a:latin typeface="Roboto Light" panose="02000000000000000000" pitchFamily="2" charset="0"/>
                <a:ea typeface="Roboto Light" panose="02000000000000000000" pitchFamily="2" charset="0"/>
                <a:cs typeface="Segoe UI Semibold"/>
              </a:rPr>
              <a:t>positive</a:t>
            </a:r>
            <a:r>
              <a:rPr lang="en-US" sz="2448" dirty="0">
                <a:solidFill>
                  <a:srgbClr val="FFFFFF">
                    <a:lumMod val="50000"/>
                  </a:srgbClr>
                </a:solidFill>
                <a:latin typeface="Roboto Light" panose="02000000000000000000" pitchFamily="2" charset="0"/>
                <a:ea typeface="Roboto Light" panose="02000000000000000000" pitchFamily="2" charset="0"/>
                <a:cs typeface="Segoe UI Semibold"/>
              </a:rPr>
              <a:t> </a:t>
            </a:r>
            <a:r>
              <a:rPr lang="en-US" sz="2448" dirty="0">
                <a:solidFill>
                  <a:srgbClr val="FFB900">
                    <a:lumMod val="60000"/>
                    <a:lumOff val="40000"/>
                  </a:srgbClr>
                </a:solidFill>
                <a:latin typeface="Roboto Light" panose="02000000000000000000" pitchFamily="2" charset="0"/>
                <a:ea typeface="Roboto Light" panose="02000000000000000000" pitchFamily="2" charset="0"/>
                <a:cs typeface="Segoe UI Semibold"/>
              </a:rPr>
              <a:t>outcomes &amp; avoiding </a:t>
            </a:r>
            <a:r>
              <a:rPr lang="en-US" sz="2448" dirty="0">
                <a:solidFill>
                  <a:srgbClr val="50E6FF"/>
                </a:solidFill>
                <a:latin typeface="Roboto Light" panose="02000000000000000000" pitchFamily="2" charset="0"/>
                <a:ea typeface="Roboto Light" panose="02000000000000000000" pitchFamily="2" charset="0"/>
                <a:cs typeface="Segoe UI Semibold"/>
              </a:rPr>
              <a:t>harmful</a:t>
            </a:r>
            <a:r>
              <a:rPr lang="en-US" sz="2448" dirty="0">
                <a:solidFill>
                  <a:srgbClr val="FFFFFF">
                    <a:lumMod val="50000"/>
                  </a:srgbClr>
                </a:solidFill>
                <a:latin typeface="Roboto Light" panose="02000000000000000000" pitchFamily="2" charset="0"/>
                <a:ea typeface="Roboto Light" panose="02000000000000000000" pitchFamily="2" charset="0"/>
                <a:cs typeface="Segoe UI Semibold"/>
              </a:rPr>
              <a:t> </a:t>
            </a:r>
            <a:r>
              <a:rPr lang="en-US" sz="2448" dirty="0">
                <a:solidFill>
                  <a:srgbClr val="FFB900">
                    <a:lumMod val="60000"/>
                    <a:lumOff val="40000"/>
                  </a:srgbClr>
                </a:solidFill>
                <a:latin typeface="Roboto Light" panose="02000000000000000000" pitchFamily="2" charset="0"/>
                <a:ea typeface="Roboto Light" panose="02000000000000000000" pitchFamily="2" charset="0"/>
                <a:cs typeface="Segoe UI Semibold"/>
              </a:rPr>
              <a:t>outcomes of AI systems for groups of people</a:t>
            </a:r>
            <a:endParaRPr lang="en-US" sz="2448" spc="-71" dirty="0">
              <a:solidFill>
                <a:srgbClr val="FFB900">
                  <a:lumMod val="60000"/>
                  <a:lumOff val="40000"/>
                </a:srgbClr>
              </a:solidFill>
              <a:latin typeface="Roboto Light" panose="02000000000000000000" pitchFamily="2" charset="0"/>
              <a:ea typeface="Roboto Light" panose="02000000000000000000" pitchFamily="2" charset="0"/>
              <a:cs typeface="Segoe UI Semibold"/>
            </a:endParaRPr>
          </a:p>
        </p:txBody>
      </p:sp>
      <p:sp>
        <p:nvSpPr>
          <p:cNvPr id="9" name="Rectangle 8">
            <a:extLst>
              <a:ext uri="{FF2B5EF4-FFF2-40B4-BE49-F238E27FC236}">
                <a16:creationId xmlns:a16="http://schemas.microsoft.com/office/drawing/2014/main" id="{6D285E6E-32EC-489E-AA5F-F36BB84AAAB9}"/>
              </a:ext>
            </a:extLst>
          </p:cNvPr>
          <p:cNvSpPr/>
          <p:nvPr/>
        </p:nvSpPr>
        <p:spPr>
          <a:xfrm>
            <a:off x="6175061" y="3152190"/>
            <a:ext cx="1226201" cy="60447"/>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endParaRPr lang="en-US" sz="1836">
              <a:solidFill>
                <a:srgbClr val="FFFFFF"/>
              </a:solidFill>
              <a:latin typeface="Roboto" panose="02000000000000000000" pitchFamily="2" charset="0"/>
            </a:endParaRPr>
          </a:p>
        </p:txBody>
      </p:sp>
      <p:grpSp>
        <p:nvGrpSpPr>
          <p:cNvPr id="10" name="Group 9">
            <a:extLst>
              <a:ext uri="{FF2B5EF4-FFF2-40B4-BE49-F238E27FC236}">
                <a16:creationId xmlns:a16="http://schemas.microsoft.com/office/drawing/2014/main" id="{2551B308-7159-3846-8802-E1A4DEF9840C}"/>
              </a:ext>
            </a:extLst>
          </p:cNvPr>
          <p:cNvGrpSpPr/>
          <p:nvPr/>
        </p:nvGrpSpPr>
        <p:grpSpPr>
          <a:xfrm>
            <a:off x="879" y="-38411"/>
            <a:ext cx="5582969" cy="7059626"/>
            <a:chOff x="-2" y="-37661"/>
            <a:chExt cx="5473996" cy="6921830"/>
          </a:xfrm>
        </p:grpSpPr>
        <p:pic>
          <p:nvPicPr>
            <p:cNvPr id="11" name="Picture 2" descr="Two people sitting at a table&#10;&#10;Description generated with high confidence">
              <a:extLst>
                <a:ext uri="{FF2B5EF4-FFF2-40B4-BE49-F238E27FC236}">
                  <a16:creationId xmlns:a16="http://schemas.microsoft.com/office/drawing/2014/main" id="{A5CAF6E3-4EA3-F445-A35A-9FB111929205}"/>
                </a:ext>
              </a:extLst>
            </p:cNvPr>
            <p:cNvPicPr>
              <a:picLocks noChangeAspect="1"/>
            </p:cNvPicPr>
            <p:nvPr/>
          </p:nvPicPr>
          <p:blipFill rotWithShape="1">
            <a:blip r:embed="rId3"/>
            <a:srcRect l="40858"/>
            <a:stretch/>
          </p:blipFill>
          <p:spPr>
            <a:xfrm>
              <a:off x="-1" y="-17003"/>
              <a:ext cx="5473995" cy="6901172"/>
            </a:xfrm>
            <a:prstGeom prst="rect">
              <a:avLst/>
            </a:prstGeom>
          </p:spPr>
        </p:pic>
        <p:sp>
          <p:nvSpPr>
            <p:cNvPr id="12" name="Rectangle 11">
              <a:extLst>
                <a:ext uri="{FF2B5EF4-FFF2-40B4-BE49-F238E27FC236}">
                  <a16:creationId xmlns:a16="http://schemas.microsoft.com/office/drawing/2014/main" id="{FB79A0E3-4E67-B942-8047-51F211FE0864}"/>
                </a:ext>
              </a:extLst>
            </p:cNvPr>
            <p:cNvSpPr/>
            <p:nvPr/>
          </p:nvSpPr>
          <p:spPr>
            <a:xfrm>
              <a:off x="-2" y="-37661"/>
              <a:ext cx="5473995" cy="6921830"/>
            </a:xfrm>
            <a:prstGeom prst="rect">
              <a:avLst/>
            </a:prstGeom>
            <a:solidFill>
              <a:schemeClr val="tx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Roboto" panose="02000000000000000000" pitchFamily="2" charset="0"/>
              </a:endParaRPr>
            </a:p>
          </p:txBody>
        </p:sp>
      </p:grpSp>
      <p:sp>
        <p:nvSpPr>
          <p:cNvPr id="13" name="Compare_F057">
            <a:extLst>
              <a:ext uri="{FF2B5EF4-FFF2-40B4-BE49-F238E27FC236}">
                <a16:creationId xmlns:a16="http://schemas.microsoft.com/office/drawing/2014/main" id="{6AB2B651-B218-DE4D-A3FD-C397F2FD88F5}"/>
              </a:ext>
              <a:ext uri="{C183D7F6-B498-43B3-948B-1728B52AA6E4}">
                <adec:decorative xmlns:adec="http://schemas.microsoft.com/office/drawing/2017/decorative" val="1"/>
              </a:ext>
            </a:extLst>
          </p:cNvPr>
          <p:cNvSpPr>
            <a:spLocks noChangeAspect="1" noEditPoints="1"/>
          </p:cNvSpPr>
          <p:nvPr/>
        </p:nvSpPr>
        <p:spPr bwMode="auto">
          <a:xfrm>
            <a:off x="1681725" y="2170634"/>
            <a:ext cx="1852056" cy="191250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254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Tree>
    <p:extLst>
      <p:ext uri="{BB962C8B-B14F-4D97-AF65-F5344CB8AC3E}">
        <p14:creationId xmlns:p14="http://schemas.microsoft.com/office/powerpoint/2010/main" val="322252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CD7D9A-5133-4FC5-A618-42BA705ABC47}"/>
              </a:ext>
            </a:extLst>
          </p:cNvPr>
          <p:cNvSpPr txBox="1"/>
          <p:nvPr/>
        </p:nvSpPr>
        <p:spPr>
          <a:xfrm>
            <a:off x="501704" y="2876204"/>
            <a:ext cx="3649118" cy="140762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normAutofit/>
          </a:bodyPr>
          <a:lstStyle/>
          <a:p>
            <a:pPr defTabSz="951304">
              <a:spcBef>
                <a:spcPct val="0"/>
              </a:spcBef>
              <a:spcAft>
                <a:spcPts val="600"/>
              </a:spcAft>
            </a:pPr>
            <a:r>
              <a:rPr lang="en-US" sz="3672" b="0" kern="1200" cap="none" spc="-51" baseline="0" dirty="0">
                <a:ln w="3175">
                  <a:noFill/>
                </a:ln>
                <a:solidFill>
                  <a:srgbClr val="D83B01"/>
                </a:solidFill>
                <a:effectLst/>
                <a:latin typeface="+mj-lt"/>
                <a:ea typeface="+mn-ea"/>
                <a:cs typeface="Segoe UI" panose="020B0502040204020203" pitchFamily="34" charset="0"/>
              </a:rPr>
              <a:t>Fairness of</a:t>
            </a:r>
          </a:p>
          <a:p>
            <a:pPr defTabSz="951304">
              <a:spcBef>
                <a:spcPct val="0"/>
              </a:spcBef>
              <a:spcAft>
                <a:spcPts val="600"/>
              </a:spcAft>
            </a:pPr>
            <a:r>
              <a:rPr lang="en-US" sz="3672" b="0" kern="1200" cap="none" spc="-51" baseline="0" dirty="0">
                <a:ln w="3175">
                  <a:noFill/>
                </a:ln>
                <a:solidFill>
                  <a:srgbClr val="D83B01"/>
                </a:solidFill>
                <a:effectLst/>
                <a:latin typeface="+mj-lt"/>
                <a:ea typeface="+mn-ea"/>
                <a:cs typeface="Segoe UI" panose="020B0502040204020203" pitchFamily="34" charset="0"/>
              </a:rPr>
              <a:t>AI systems</a:t>
            </a:r>
          </a:p>
          <a:p>
            <a:pPr defTabSz="951304">
              <a:spcBef>
                <a:spcPct val="0"/>
              </a:spcBef>
              <a:spcAft>
                <a:spcPts val="600"/>
              </a:spcAft>
            </a:pPr>
            <a:endParaRPr lang="en-US" sz="3672" b="0" kern="1200" cap="none" spc="-51" baseline="0" dirty="0">
              <a:ln w="3175">
                <a:noFill/>
              </a:ln>
              <a:effectLst/>
              <a:latin typeface="+mj-lt"/>
              <a:ea typeface="+mn-ea"/>
              <a:cs typeface="Segoe UI" panose="020B0502040204020203" pitchFamily="34" charset="0"/>
            </a:endParaRPr>
          </a:p>
        </p:txBody>
      </p:sp>
      <p:sp>
        <p:nvSpPr>
          <p:cNvPr id="5" name="TextBox 4">
            <a:extLst>
              <a:ext uri="{FF2B5EF4-FFF2-40B4-BE49-F238E27FC236}">
                <a16:creationId xmlns:a16="http://schemas.microsoft.com/office/drawing/2014/main" id="{E649B883-BAF5-5348-80A1-4F39EC89A764}"/>
              </a:ext>
            </a:extLst>
          </p:cNvPr>
          <p:cNvSpPr txBox="1"/>
          <p:nvPr/>
        </p:nvSpPr>
        <p:spPr>
          <a:xfrm>
            <a:off x="595915" y="4041281"/>
            <a:ext cx="9327356" cy="345294"/>
          </a:xfrm>
          <a:prstGeom prst="rect">
            <a:avLst/>
          </a:prstGeom>
          <a:noFill/>
        </p:spPr>
        <p:txBody>
          <a:bodyPr vert="horz" wrap="square" lIns="0" tIns="0" rIns="0" bIns="0" rtlCol="0">
            <a:normAutofit/>
          </a:bodyPr>
          <a:lstStyle/>
          <a:p>
            <a:pPr defTabSz="951304">
              <a:spcAft>
                <a:spcPts val="600"/>
              </a:spcAft>
              <a:buSzPct val="90000"/>
            </a:pPr>
            <a:endParaRPr lang="en-US" sz="2244" i="1" kern="1200" spc="0" baseline="0" dirty="0">
              <a:gradFill>
                <a:gsLst>
                  <a:gs pos="91000">
                    <a:schemeClr val="tx1"/>
                  </a:gs>
                  <a:gs pos="0">
                    <a:schemeClr val="tx1"/>
                  </a:gs>
                </a:gsLst>
                <a:lin ang="5400000" scaled="0"/>
              </a:gradFill>
              <a:latin typeface="+mn-lt"/>
              <a:ea typeface="+mn-ea"/>
              <a:cs typeface="Segoe UI" panose="020B0502040204020203" pitchFamily="34" charset="0"/>
            </a:endParaRPr>
          </a:p>
        </p:txBody>
      </p:sp>
      <p:sp>
        <p:nvSpPr>
          <p:cNvPr id="6" name="TextBox 5">
            <a:extLst>
              <a:ext uri="{FF2B5EF4-FFF2-40B4-BE49-F238E27FC236}">
                <a16:creationId xmlns:a16="http://schemas.microsoft.com/office/drawing/2014/main" id="{AD3EE282-E5E5-4015-A9DC-BA66229AF043}"/>
              </a:ext>
            </a:extLst>
          </p:cNvPr>
          <p:cNvSpPr txBox="1"/>
          <p:nvPr/>
        </p:nvSpPr>
        <p:spPr>
          <a:xfrm>
            <a:off x="4482946" y="2696808"/>
            <a:ext cx="7085002" cy="1200329"/>
          </a:xfrm>
          <a:prstGeom prst="rect">
            <a:avLst/>
          </a:prstGeom>
          <a:noFill/>
        </p:spPr>
        <p:txBody>
          <a:bodyPr wrap="square" rtlCol="0">
            <a:spAutoFit/>
          </a:bodyPr>
          <a:lstStyle/>
          <a:p>
            <a:pPr defTabSz="932563"/>
            <a:r>
              <a:rPr lang="en-US" sz="2400" b="0" i="0" dirty="0">
                <a:solidFill>
                  <a:srgbClr val="333333"/>
                </a:solidFill>
                <a:effectLst/>
                <a:latin typeface="Lato"/>
              </a:rPr>
              <a:t>AI system behaving unfairly in terms of its impact on people in terms of harms, or in terms of intent, such as prejudice</a:t>
            </a:r>
            <a:endParaRPr lang="en-US" sz="2400" dirty="0">
              <a:solidFill>
                <a:srgbClr val="000000"/>
              </a:solidFill>
              <a:latin typeface="Segoe UI Light" panose="020B0502040204020203" pitchFamily="34" charset="0"/>
              <a:ea typeface="+mn-lt"/>
              <a:cs typeface="Segoe UI Light" panose="020B0502040204020203" pitchFamily="34" charset="0"/>
            </a:endParaRPr>
          </a:p>
        </p:txBody>
      </p:sp>
    </p:spTree>
    <p:extLst>
      <p:ext uri="{BB962C8B-B14F-4D97-AF65-F5344CB8AC3E}">
        <p14:creationId xmlns:p14="http://schemas.microsoft.com/office/powerpoint/2010/main" val="3329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2B07A3-A6FF-459F-8019-4DD7E7A983DD}"/>
              </a:ext>
            </a:extLst>
          </p:cNvPr>
          <p:cNvSpPr>
            <a:spLocks noGrp="1"/>
          </p:cNvSpPr>
          <p:nvPr>
            <p:ph idx="1"/>
          </p:nvPr>
        </p:nvSpPr>
        <p:spPr>
          <a:xfrm>
            <a:off x="855768" y="1861969"/>
            <a:ext cx="10724938" cy="4821499"/>
          </a:xfrm>
        </p:spPr>
        <p:txBody>
          <a:bodyPr vert="horz" wrap="square" lIns="93260" tIns="46630" rIns="93260" bIns="46630" rtlCol="0" anchor="t">
            <a:normAutofit/>
          </a:bodyPr>
          <a:lstStyle/>
          <a:p>
            <a:pPr marL="0" indent="0">
              <a:buNone/>
            </a:pPr>
            <a:endParaRPr lang="en-US">
              <a:cs typeface="Calibri"/>
            </a:endParaRPr>
          </a:p>
          <a:p>
            <a:pPr lvl="1"/>
            <a:endParaRPr lang="en-US" sz="2856">
              <a:solidFill>
                <a:srgbClr val="C00000"/>
              </a:solidFill>
              <a:cs typeface="Calibri"/>
            </a:endParaRPr>
          </a:p>
        </p:txBody>
      </p:sp>
      <p:sp>
        <p:nvSpPr>
          <p:cNvPr id="5" name="Content Placeholder 2">
            <a:extLst>
              <a:ext uri="{FF2B5EF4-FFF2-40B4-BE49-F238E27FC236}">
                <a16:creationId xmlns:a16="http://schemas.microsoft.com/office/drawing/2014/main" id="{65C2AC4E-DDD5-4112-A490-5CA11451B7FD}"/>
              </a:ext>
            </a:extLst>
          </p:cNvPr>
          <p:cNvSpPr txBox="1">
            <a:spLocks/>
          </p:cNvSpPr>
          <p:nvPr/>
        </p:nvSpPr>
        <p:spPr>
          <a:xfrm>
            <a:off x="540424" y="874178"/>
            <a:ext cx="11215782" cy="7026063"/>
          </a:xfrm>
          <a:prstGeom prst="rect">
            <a:avLst/>
          </a:prstGeom>
        </p:spPr>
        <p:txBody>
          <a:bodyPr vert="horz" lIns="93260" tIns="46630" rIns="93260" bIns="4663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49171" lvl="1" indent="-582873" defTabSz="932597">
              <a:spcBef>
                <a:spcPts val="510"/>
              </a:spcBef>
            </a:pPr>
            <a:endParaRPr lang="en-US" sz="2448" dirty="0">
              <a:solidFill>
                <a:srgbClr val="7030A0"/>
              </a:solidFill>
              <a:latin typeface="Segoe UI Light"/>
              <a:cs typeface="Calibri"/>
            </a:endParaRPr>
          </a:p>
          <a:p>
            <a:pPr marL="1049171" lvl="1" indent="-582873" defTabSz="932597">
              <a:spcBef>
                <a:spcPts val="510"/>
              </a:spcBef>
            </a:pPr>
            <a:endParaRPr lang="en-US" sz="2448" dirty="0">
              <a:solidFill>
                <a:srgbClr val="7030A0"/>
              </a:solidFill>
              <a:latin typeface="Segoe UI Light"/>
              <a:cs typeface="Calibri"/>
            </a:endParaRPr>
          </a:p>
          <a:p>
            <a:pPr marL="1049171" lvl="1" indent="-582873" defTabSz="932597">
              <a:spcBef>
                <a:spcPts val="510"/>
              </a:spcBef>
            </a:pPr>
            <a:r>
              <a:rPr lang="en-US" sz="2448" b="1" dirty="0">
                <a:solidFill>
                  <a:srgbClr val="000000"/>
                </a:solidFill>
                <a:latin typeface="Segoe UI Light"/>
                <a:cs typeface="Calibri"/>
              </a:rPr>
              <a:t>Allocation: </a:t>
            </a:r>
            <a:r>
              <a:rPr lang="en-US" sz="2448" dirty="0">
                <a:solidFill>
                  <a:srgbClr val="000000"/>
                </a:solidFill>
                <a:latin typeface="Segoe UI Light"/>
                <a:cs typeface="Calibri"/>
              </a:rPr>
              <a:t>extends or withholds opportunities, resources, or information.</a:t>
            </a:r>
          </a:p>
          <a:p>
            <a:pPr marL="466298" lvl="1" indent="0" defTabSz="932597">
              <a:spcBef>
                <a:spcPts val="510"/>
              </a:spcBef>
              <a:buNone/>
            </a:pPr>
            <a:endParaRPr lang="en-US" sz="2448" dirty="0">
              <a:solidFill>
                <a:srgbClr val="000000"/>
              </a:solidFill>
              <a:latin typeface="Segoe UI Light"/>
              <a:cs typeface="Calibri"/>
            </a:endParaRPr>
          </a:p>
          <a:p>
            <a:pPr marL="1049171" lvl="1" indent="-582873" defTabSz="932597">
              <a:spcBef>
                <a:spcPts val="510"/>
              </a:spcBef>
            </a:pPr>
            <a:r>
              <a:rPr lang="en-US" sz="2448" b="1" dirty="0">
                <a:solidFill>
                  <a:srgbClr val="000000"/>
                </a:solidFill>
                <a:latin typeface="Segoe UI Light"/>
                <a:cs typeface="Calibri"/>
              </a:rPr>
              <a:t>Quality of service: </a:t>
            </a:r>
            <a:r>
              <a:rPr lang="en-US" sz="2448" dirty="0">
                <a:solidFill>
                  <a:srgbClr val="000000"/>
                </a:solidFill>
                <a:latin typeface="Segoe UI Light"/>
                <a:cs typeface="Calibri"/>
              </a:rPr>
              <a:t>whether a system works as well for one person as it does for another</a:t>
            </a:r>
          </a:p>
          <a:p>
            <a:pPr marL="466298" lvl="1" indent="0" defTabSz="932597">
              <a:spcBef>
                <a:spcPts val="510"/>
              </a:spcBef>
              <a:buNone/>
            </a:pPr>
            <a:endParaRPr lang="en-US" sz="2448" dirty="0">
              <a:solidFill>
                <a:srgbClr val="000000"/>
              </a:solidFill>
              <a:latin typeface="Segoe UI Light"/>
              <a:cs typeface="Calibri"/>
            </a:endParaRPr>
          </a:p>
          <a:p>
            <a:pPr marL="1049171" lvl="1" indent="-582873" defTabSz="932597">
              <a:spcBef>
                <a:spcPts val="510"/>
              </a:spcBef>
            </a:pPr>
            <a:r>
              <a:rPr lang="en-US" sz="2448" b="1" dirty="0">
                <a:solidFill>
                  <a:srgbClr val="000000"/>
                </a:solidFill>
                <a:latin typeface="Segoe UI Light"/>
                <a:cs typeface="Calibri"/>
              </a:rPr>
              <a:t>Stereotyping:</a:t>
            </a:r>
            <a:r>
              <a:rPr lang="en-US" sz="2448" dirty="0">
                <a:solidFill>
                  <a:srgbClr val="000000"/>
                </a:solidFill>
                <a:latin typeface="Segoe UI Light"/>
                <a:cs typeface="Calibri"/>
              </a:rPr>
              <a:t> reinforce existing societal stereotypes</a:t>
            </a:r>
          </a:p>
          <a:p>
            <a:pPr marL="466298" lvl="1" indent="0" defTabSz="932597">
              <a:spcBef>
                <a:spcPts val="510"/>
              </a:spcBef>
              <a:buNone/>
            </a:pPr>
            <a:endParaRPr lang="en-US" sz="2448" dirty="0">
              <a:solidFill>
                <a:srgbClr val="000000"/>
              </a:solidFill>
              <a:latin typeface="Segoe UI Light"/>
              <a:cs typeface="Calibri"/>
            </a:endParaRPr>
          </a:p>
          <a:p>
            <a:pPr marL="1049171" lvl="1" indent="-582873" defTabSz="932597">
              <a:spcBef>
                <a:spcPts val="510"/>
              </a:spcBef>
            </a:pPr>
            <a:r>
              <a:rPr lang="en-US" sz="2448" b="1" dirty="0">
                <a:solidFill>
                  <a:srgbClr val="000000"/>
                </a:solidFill>
                <a:latin typeface="Segoe UI Light"/>
                <a:cs typeface="Calibri"/>
              </a:rPr>
              <a:t>Denigration:</a:t>
            </a:r>
            <a:r>
              <a:rPr lang="en-US" sz="2448" dirty="0">
                <a:solidFill>
                  <a:srgbClr val="000000"/>
                </a:solidFill>
                <a:latin typeface="Segoe UI Light"/>
                <a:cs typeface="Calibri"/>
              </a:rPr>
              <a:t> actively derogatory or offensive</a:t>
            </a:r>
          </a:p>
          <a:p>
            <a:pPr marL="466298" lvl="1" indent="0" defTabSz="932597">
              <a:spcBef>
                <a:spcPts val="510"/>
              </a:spcBef>
              <a:buNone/>
            </a:pPr>
            <a:endParaRPr lang="en-US" sz="2448" b="1" dirty="0">
              <a:solidFill>
                <a:srgbClr val="000000"/>
              </a:solidFill>
              <a:latin typeface="Segoe UI Light"/>
              <a:cs typeface="Calibri"/>
            </a:endParaRPr>
          </a:p>
          <a:p>
            <a:pPr marL="1049171" lvl="1" indent="-582873" defTabSz="932597">
              <a:spcBef>
                <a:spcPts val="510"/>
              </a:spcBef>
            </a:pPr>
            <a:r>
              <a:rPr lang="en-US" sz="2448" b="1" dirty="0">
                <a:solidFill>
                  <a:srgbClr val="000000"/>
                </a:solidFill>
                <a:latin typeface="Segoe UI Light"/>
                <a:cs typeface="Calibri"/>
              </a:rPr>
              <a:t>Over or under representation:</a:t>
            </a:r>
            <a:r>
              <a:rPr lang="en-US" sz="2448" dirty="0">
                <a:solidFill>
                  <a:srgbClr val="000000"/>
                </a:solidFill>
                <a:latin typeface="Segoe UI Light"/>
                <a:cs typeface="Calibri"/>
              </a:rPr>
              <a:t> over-represent, under-represent, or even erase particular groups of people</a:t>
            </a:r>
          </a:p>
          <a:p>
            <a:pPr marL="699447" lvl="1" indent="-233149" defTabSz="932597">
              <a:spcBef>
                <a:spcPts val="510"/>
              </a:spcBef>
            </a:pPr>
            <a:endParaRPr lang="en-US" sz="2448" dirty="0">
              <a:solidFill>
                <a:srgbClr val="243A5E">
                  <a:lumMod val="75000"/>
                </a:srgbClr>
              </a:solidFill>
              <a:latin typeface="Segoe UI Light"/>
              <a:cs typeface="Calibri"/>
            </a:endParaRPr>
          </a:p>
          <a:p>
            <a:pPr marL="699447" lvl="1" indent="-233149" defTabSz="932597">
              <a:spcBef>
                <a:spcPts val="510"/>
              </a:spcBef>
            </a:pPr>
            <a:endParaRPr lang="en-US" sz="2448" dirty="0">
              <a:solidFill>
                <a:srgbClr val="243A5E">
                  <a:lumMod val="75000"/>
                </a:srgbClr>
              </a:solidFill>
              <a:latin typeface="Segoe UI Light"/>
              <a:cs typeface="Calibri"/>
            </a:endParaRPr>
          </a:p>
        </p:txBody>
      </p:sp>
      <p:sp>
        <p:nvSpPr>
          <p:cNvPr id="2" name="TextBox 1">
            <a:extLst>
              <a:ext uri="{FF2B5EF4-FFF2-40B4-BE49-F238E27FC236}">
                <a16:creationId xmlns:a16="http://schemas.microsoft.com/office/drawing/2014/main" id="{4E09055F-8FE8-4AC2-A177-D609FED7183F}"/>
              </a:ext>
            </a:extLst>
          </p:cNvPr>
          <p:cNvSpPr txBox="1"/>
          <p:nvPr/>
        </p:nvSpPr>
        <p:spPr>
          <a:xfrm>
            <a:off x="10169149" y="6499305"/>
            <a:ext cx="2797810" cy="350330"/>
          </a:xfrm>
          <a:prstGeom prst="rect">
            <a:avLst/>
          </a:prstGeom>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563"/>
            <a:r>
              <a:rPr lang="en-US" sz="1632">
                <a:solidFill>
                  <a:srgbClr val="000000"/>
                </a:solidFill>
                <a:latin typeface="Segoe UI Light"/>
                <a:cs typeface="Segoe UI Light"/>
              </a:rPr>
              <a:t>Crawford et al. 2017</a:t>
            </a:r>
          </a:p>
        </p:txBody>
      </p:sp>
      <p:sp>
        <p:nvSpPr>
          <p:cNvPr id="6" name="Title 1">
            <a:extLst>
              <a:ext uri="{FF2B5EF4-FFF2-40B4-BE49-F238E27FC236}">
                <a16:creationId xmlns:a16="http://schemas.microsoft.com/office/drawing/2014/main" id="{0F9E75BD-0A98-6D4C-A415-675D8C268449}"/>
              </a:ext>
            </a:extLst>
          </p:cNvPr>
          <p:cNvSpPr>
            <a:spLocks noGrp="1"/>
          </p:cNvSpPr>
          <p:nvPr>
            <p:ph type="title"/>
          </p:nvPr>
        </p:nvSpPr>
        <p:spPr>
          <a:xfrm>
            <a:off x="966299" y="198385"/>
            <a:ext cx="10724938" cy="1351952"/>
          </a:xfrm>
        </p:spPr>
        <p:txBody>
          <a:bodyPr>
            <a:normAutofit/>
          </a:bodyPr>
          <a:lstStyle/>
          <a:p>
            <a:r>
              <a:rPr lang="en-US">
                <a:latin typeface="Segoe UI Light"/>
                <a:cs typeface="Segoe UI Light"/>
              </a:rPr>
              <a:t>Types of harm</a:t>
            </a:r>
          </a:p>
        </p:txBody>
      </p:sp>
    </p:spTree>
    <p:extLst>
      <p:ext uri="{BB962C8B-B14F-4D97-AF65-F5344CB8AC3E}">
        <p14:creationId xmlns:p14="http://schemas.microsoft.com/office/powerpoint/2010/main" val="1322770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CD7D9A-5133-4FC5-A618-42BA705ABC47}"/>
              </a:ext>
            </a:extLst>
          </p:cNvPr>
          <p:cNvSpPr txBox="1"/>
          <p:nvPr/>
        </p:nvSpPr>
        <p:spPr>
          <a:xfrm>
            <a:off x="595915" y="3039097"/>
            <a:ext cx="9327356" cy="565027"/>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normAutofit/>
          </a:bodyPr>
          <a:lstStyle/>
          <a:p>
            <a:pPr defTabSz="951304">
              <a:spcBef>
                <a:spcPct val="0"/>
              </a:spcBef>
              <a:spcAft>
                <a:spcPts val="600"/>
              </a:spcAft>
            </a:pPr>
            <a:r>
              <a:rPr lang="en-US" sz="3672" b="0" kern="1200" cap="none" spc="-51" baseline="0" dirty="0">
                <a:ln w="3175">
                  <a:noFill/>
                </a:ln>
                <a:solidFill>
                  <a:srgbClr val="D83B01"/>
                </a:solidFill>
                <a:effectLst/>
                <a:latin typeface="+mj-lt"/>
                <a:ea typeface="+mn-ea"/>
                <a:cs typeface="Segoe UI" panose="020B0502040204020203" pitchFamily="34" charset="0"/>
              </a:rPr>
              <a:t>What is </a:t>
            </a:r>
            <a:r>
              <a:rPr lang="en-US" sz="3672" b="0" kern="1200" cap="none" spc="-51" baseline="0" dirty="0" err="1">
                <a:ln w="3175">
                  <a:noFill/>
                </a:ln>
                <a:solidFill>
                  <a:srgbClr val="D83B01"/>
                </a:solidFill>
                <a:effectLst/>
                <a:latin typeface="+mj-lt"/>
                <a:ea typeface="+mn-ea"/>
                <a:cs typeface="Segoe UI" panose="020B0502040204020203" pitchFamily="34" charset="0"/>
              </a:rPr>
              <a:t>Fairlearn</a:t>
            </a:r>
            <a:r>
              <a:rPr lang="en-US" sz="3672" b="0" kern="1200" cap="none" spc="-51" baseline="0" dirty="0">
                <a:ln w="3175">
                  <a:noFill/>
                </a:ln>
                <a:solidFill>
                  <a:srgbClr val="D83B01"/>
                </a:solidFill>
                <a:effectLst/>
                <a:latin typeface="+mj-lt"/>
                <a:ea typeface="+mn-ea"/>
                <a:cs typeface="Segoe UI" panose="020B0502040204020203" pitchFamily="34" charset="0"/>
              </a:rPr>
              <a:t>?</a:t>
            </a:r>
          </a:p>
        </p:txBody>
      </p:sp>
      <p:sp>
        <p:nvSpPr>
          <p:cNvPr id="3" name="TextBox 2">
            <a:extLst>
              <a:ext uri="{FF2B5EF4-FFF2-40B4-BE49-F238E27FC236}">
                <a16:creationId xmlns:a16="http://schemas.microsoft.com/office/drawing/2014/main" id="{DDE35A72-AAF5-4548-9582-E858C2EF5E4A}"/>
              </a:ext>
            </a:extLst>
          </p:cNvPr>
          <p:cNvSpPr txBox="1"/>
          <p:nvPr/>
        </p:nvSpPr>
        <p:spPr>
          <a:xfrm>
            <a:off x="4482946" y="2696808"/>
            <a:ext cx="7085002" cy="1630991"/>
          </a:xfrm>
          <a:prstGeom prst="rect">
            <a:avLst/>
          </a:prstGeom>
          <a:noFill/>
        </p:spPr>
        <p:txBody>
          <a:bodyPr wrap="square" rtlCol="0">
            <a:spAutoFit/>
          </a:bodyPr>
          <a:lstStyle/>
          <a:p>
            <a:pPr defTabSz="932563"/>
            <a:r>
              <a:rPr lang="en-US" sz="2448" dirty="0">
                <a:solidFill>
                  <a:srgbClr val="000000"/>
                </a:solidFill>
                <a:latin typeface="Segoe UI Light" panose="020B0502040204020203" pitchFamily="34" charset="0"/>
                <a:ea typeface="+mn-lt"/>
                <a:cs typeface="Segoe UI Light" panose="020B0502040204020203" pitchFamily="34" charset="0"/>
              </a:rPr>
              <a:t>A new approach to measuring and mitigating unfairness in systems that make predictions, serve users, or make decisions about allocating resources, opportunities, or information.</a:t>
            </a:r>
          </a:p>
        </p:txBody>
      </p:sp>
    </p:spTree>
    <p:extLst>
      <p:ext uri="{BB962C8B-B14F-4D97-AF65-F5344CB8AC3E}">
        <p14:creationId xmlns:p14="http://schemas.microsoft.com/office/powerpoint/2010/main" val="46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4B8F84BF-CF35-4AF1-BAC7-B8DAE64F4EAE}" vid="{CBD897B8-F46D-4D52-9EAA-92EA989EC1D5}"/>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4B8F84BF-CF35-4AF1-BAC7-B8DAE64F4EAE}" vid="{CC16A16F-169B-40E3-993E-E257D7AEC25A}"/>
    </a:ext>
  </a:extLst>
</a:theme>
</file>

<file path=ppt/theme/theme3.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5.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6.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7.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BRK2270</Session_x0020_Code>
    <LikesCount xmlns="http://schemas.microsoft.com/sharepoint/v3" xsi:nil="true"/>
    <_x0062_bc8 xmlns="e889e55c-35cf-43c7-aaf4-cf2500919dd8">
      <UserInfo>
        <DisplayName/>
        <AccountId xsi:nil="true"/>
        <AccountType/>
      </UserInfo>
    </_x0062_bc8>
    <External_x0020_Speaker xmlns="04e01bb1-6d80-42e9-ae53-416b1e8aa845">Matt Winkler</External_x0020_Speaker>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Ignite 2017</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9" ma:contentTypeDescription="" ma:contentTypeScope="" ma:versionID="bc0165f08afb8fb58dc89969b329b48b">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1871bda11c5b84277cb29a8dbd7968a9"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element name="_ip_UnifiedCompliancePolicyProperties" ma:index="44" nillable="true" ma:displayName="Unified Compliance Policy Properties" ma:description="" ma:hidden="true" ma:internalName="_ip_UnifiedCompliancePolicyProperties">
      <xsd:simpleType>
        <xsd:restriction base="dms:Note"/>
      </xsd:simpleType>
    </xsd:element>
    <xsd:element name="_ip_UnifiedCompliancePolicyUIAction" ma:index="4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04e01bb1-6d80-42e9-ae53-416b1e8aa845"/>
    <ds:schemaRef ds:uri="http://schemas.microsoft.com/sharepoint/v3"/>
    <ds:schemaRef ds:uri="e889e55c-35cf-43c7-aaf4-cf2500919dd8"/>
    <ds:schemaRef ds:uri="230e9df3-be65-4c73-a93b-d1236ebd677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A5292DB-950C-47CB-89F5-4F67779A3A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287</TotalTime>
  <Words>1705</Words>
  <Application>Microsoft Office PowerPoint</Application>
  <PresentationFormat>Custom</PresentationFormat>
  <Paragraphs>231</Paragraphs>
  <Slides>23</Slides>
  <Notes>20</Notes>
  <HiddenSlides>0</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23</vt:i4>
      </vt:variant>
    </vt:vector>
  </HeadingPairs>
  <TitlesOfParts>
    <vt:vector size="44" baseType="lpstr">
      <vt:lpstr>Arial</vt:lpstr>
      <vt:lpstr>Arial,Sans-Serif</vt:lpstr>
      <vt:lpstr>Consolas</vt:lpstr>
      <vt:lpstr>Franklin Gothic Medium</vt:lpstr>
      <vt:lpstr>Lato</vt:lpstr>
      <vt:lpstr>Open Sans</vt:lpstr>
      <vt:lpstr>Roboto</vt:lpstr>
      <vt:lpstr>Roboto Light</vt:lpstr>
      <vt:lpstr>Segoe UI</vt:lpstr>
      <vt:lpstr>Segoe UI Light</vt:lpstr>
      <vt:lpstr>Segoe UI Semibold</vt:lpstr>
      <vt:lpstr>Segoe UI Semilight</vt:lpstr>
      <vt:lpstr>Times New Roman</vt:lpstr>
      <vt:lpstr>Wingdings</vt:lpstr>
      <vt:lpstr>5-50109_Microsoft_Light_Template</vt:lpstr>
      <vt:lpstr>5-50109_Microsoft_Dark_Template</vt:lpstr>
      <vt:lpstr>1_5-50109_Microsoft_Light_Template</vt:lpstr>
      <vt:lpstr>1_5-50109_Microsoft_Dark_Template</vt:lpstr>
      <vt:lpstr>2_5-50109_Microsoft_Light_Template</vt:lpstr>
      <vt:lpstr>5-50111_Build 2017_LIGHT GRAY TEMPLATE</vt:lpstr>
      <vt:lpstr>White Template</vt:lpstr>
      <vt:lpstr>Microsoft AIML</vt:lpstr>
      <vt:lpstr>PowerPoint Presentation</vt:lpstr>
      <vt:lpstr>Responsible AI</vt:lpstr>
      <vt:lpstr>ORA</vt:lpstr>
      <vt:lpstr>AETHER</vt:lpstr>
      <vt:lpstr>FAIRNESS</vt:lpstr>
      <vt:lpstr>PowerPoint Presentation</vt:lpstr>
      <vt:lpstr>Types of harm</vt:lpstr>
      <vt:lpstr>PowerPoint Presentation</vt:lpstr>
      <vt:lpstr>PowerPoint Presentation</vt:lpstr>
      <vt:lpstr>Types of harm</vt:lpstr>
      <vt:lpstr> Fairlearn Toolkit</vt:lpstr>
      <vt:lpstr>Mitigation </vt:lpstr>
      <vt:lpstr> Demographic Parity </vt:lpstr>
      <vt:lpstr> Equalized Odds </vt:lpstr>
      <vt:lpstr>PowerPoint Presentation</vt:lpstr>
      <vt:lpstr>Responsible AI is an End-to-End Process</vt:lpstr>
      <vt:lpstr>Building Trusted Machine Learning</vt:lpstr>
      <vt:lpstr>PowerPoint Presentation</vt:lpstr>
      <vt:lpstr>PowerPoint Presentation</vt:lpstr>
      <vt:lpstr>PowerPoint Presentation</vt:lpstr>
      <vt:lpstr> 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AIML</dc:title>
  <dc:creator>Alessandro Recino</dc:creator>
  <cp:lastModifiedBy>Alessandro Recino</cp:lastModifiedBy>
  <cp:revision>4</cp:revision>
  <dcterms:created xsi:type="dcterms:W3CDTF">2020-06-30T07:47:30Z</dcterms:created>
  <dcterms:modified xsi:type="dcterms:W3CDTF">2020-07-01T16:28:00Z</dcterms:modified>
</cp:coreProperties>
</file>